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2"/>
  </p:notesMasterIdLst>
  <p:sldIdLst>
    <p:sldId id="256" r:id="rId2"/>
    <p:sldId id="612" r:id="rId3"/>
    <p:sldId id="312" r:id="rId4"/>
    <p:sldId id="313" r:id="rId5"/>
    <p:sldId id="473" r:id="rId6"/>
    <p:sldId id="510" r:id="rId7"/>
    <p:sldId id="620" r:id="rId8"/>
    <p:sldId id="512" r:id="rId9"/>
    <p:sldId id="568" r:id="rId10"/>
    <p:sldId id="569" r:id="rId11"/>
    <p:sldId id="570" r:id="rId12"/>
    <p:sldId id="571" r:id="rId13"/>
    <p:sldId id="618" r:id="rId14"/>
    <p:sldId id="573" r:id="rId15"/>
    <p:sldId id="572" r:id="rId16"/>
    <p:sldId id="619" r:id="rId17"/>
    <p:sldId id="474" r:id="rId18"/>
    <p:sldId id="477" r:id="rId19"/>
    <p:sldId id="478" r:id="rId20"/>
    <p:sldId id="479" r:id="rId21"/>
    <p:sldId id="480" r:id="rId22"/>
    <p:sldId id="494" r:id="rId23"/>
    <p:sldId id="472" r:id="rId24"/>
    <p:sldId id="481" r:id="rId25"/>
    <p:sldId id="328" r:id="rId26"/>
    <p:sldId id="329" r:id="rId27"/>
    <p:sldId id="330" r:id="rId28"/>
    <p:sldId id="331" r:id="rId29"/>
    <p:sldId id="495" r:id="rId30"/>
    <p:sldId id="535" r:id="rId31"/>
    <p:sldId id="534" r:id="rId32"/>
    <p:sldId id="605" r:id="rId33"/>
    <p:sldId id="606" r:id="rId34"/>
    <p:sldId id="607" r:id="rId35"/>
    <p:sldId id="488" r:id="rId36"/>
    <p:sldId id="489" r:id="rId37"/>
    <p:sldId id="490" r:id="rId38"/>
    <p:sldId id="491" r:id="rId39"/>
    <p:sldId id="492" r:id="rId40"/>
    <p:sldId id="493" r:id="rId41"/>
    <p:sldId id="538" r:id="rId42"/>
    <p:sldId id="613" r:id="rId43"/>
    <p:sldId id="614" r:id="rId44"/>
    <p:sldId id="335" r:id="rId45"/>
    <p:sldId id="539" r:id="rId46"/>
    <p:sldId id="540" r:id="rId47"/>
    <p:sldId id="577" r:id="rId48"/>
    <p:sldId id="336" r:id="rId49"/>
    <p:sldId id="553" r:id="rId50"/>
    <p:sldId id="585" r:id="rId51"/>
    <p:sldId id="554" r:id="rId52"/>
    <p:sldId id="557" r:id="rId53"/>
    <p:sldId id="559" r:id="rId54"/>
    <p:sldId id="615" r:id="rId55"/>
    <p:sldId id="609" r:id="rId56"/>
    <p:sldId id="610" r:id="rId57"/>
    <p:sldId id="611" r:id="rId58"/>
    <p:sldId id="601" r:id="rId59"/>
    <p:sldId id="602" r:id="rId60"/>
    <p:sldId id="603" r:id="rId61"/>
    <p:sldId id="604" r:id="rId62"/>
    <p:sldId id="546" r:id="rId63"/>
    <p:sldId id="547" r:id="rId64"/>
    <p:sldId id="548" r:id="rId65"/>
    <p:sldId id="595" r:id="rId66"/>
    <p:sldId id="597" r:id="rId67"/>
    <p:sldId id="563" r:id="rId68"/>
    <p:sldId id="443" r:id="rId69"/>
    <p:sldId id="444" r:id="rId70"/>
    <p:sldId id="446" r:id="rId71"/>
    <p:sldId id="447" r:id="rId72"/>
    <p:sldId id="533" r:id="rId73"/>
    <p:sldId id="560" r:id="rId74"/>
    <p:sldId id="561" r:id="rId75"/>
    <p:sldId id="562" r:id="rId76"/>
    <p:sldId id="358" r:id="rId77"/>
    <p:sldId id="616" r:id="rId78"/>
    <p:sldId id="617" r:id="rId79"/>
    <p:sldId id="564" r:id="rId80"/>
    <p:sldId id="454" r:id="rId81"/>
    <p:sldId id="455" r:id="rId82"/>
    <p:sldId id="456" r:id="rId83"/>
    <p:sldId id="596" r:id="rId84"/>
    <p:sldId id="458" r:id="rId85"/>
    <p:sldId id="594" r:id="rId86"/>
    <p:sldId id="457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66" r:id="rId95"/>
    <p:sldId id="506" r:id="rId96"/>
    <p:sldId id="508" r:id="rId97"/>
    <p:sldId id="509" r:id="rId98"/>
    <p:sldId id="507" r:id="rId99"/>
    <p:sldId id="399" r:id="rId100"/>
    <p:sldId id="299" r:id="rId101"/>
  </p:sldIdLst>
  <p:sldSz cx="12192000" cy="6858000"/>
  <p:notesSz cx="6858000" cy="9144000"/>
  <p:embeddedFontLst>
    <p:embeddedFont>
      <p:font typeface="HY견고딕" panose="02030600000101010101" pitchFamily="18" charset="-127"/>
      <p:regular r:id="rId103"/>
    </p:embeddedFont>
    <p:embeddedFont>
      <p:font typeface="나눔고딕" panose="020D0604000000000000" pitchFamily="50" charset="-127"/>
      <p:regular r:id="rId104"/>
      <p:bold r:id="rId105"/>
    </p:embeddedFont>
    <p:embeddedFont>
      <p:font typeface="맑은 고딕" panose="020B0503020000020004" pitchFamily="50" charset="-127"/>
      <p:regular r:id="rId106"/>
      <p:bold r:id="rId107"/>
    </p:embeddedFont>
    <p:embeddedFont>
      <p:font typeface="배달의민족 주아" panose="02020603020101020101" pitchFamily="18" charset="-127"/>
      <p:regular r:id="rId108"/>
    </p:embeddedFont>
    <p:embeddedFont>
      <p:font typeface="조선일보명조" panose="02030304000000000000" pitchFamily="18" charset="-127"/>
      <p:regular r:id="rId10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4" autoAdjust="0"/>
    <p:restoredTop sz="77756" autoAdjust="0"/>
  </p:normalViewPr>
  <p:slideViewPr>
    <p:cSldViewPr snapToGrid="0">
      <p:cViewPr varScale="1">
        <p:scale>
          <a:sx n="67" d="100"/>
          <a:sy n="67" d="100"/>
        </p:scale>
        <p:origin x="148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C233A7-51E8-42E1-857B-164E326FD6FB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BAC40F9-0398-481A-AAB1-29EDFEC72E11}">
      <dgm:prSet phldrT="[텍스트]" custT="1"/>
      <dgm:spPr>
        <a:solidFill>
          <a:srgbClr val="454A57"/>
        </a:solidFill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홈페이지     완성</a:t>
          </a:r>
        </a:p>
      </dgm:t>
    </dgm:pt>
    <dgm:pt modelId="{D4F40715-94EE-482F-AB97-1CB07B799C54}" type="parTrans" cxnId="{DC8F58B9-AF01-4802-BA5E-6C3835B814B3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CC3AB48-E2C4-41D0-A998-4E8FE28AD07C}" type="sibTrans" cxnId="{DC8F58B9-AF01-4802-BA5E-6C3835B814B3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450D668-2EC1-4592-84A3-475F2DB068B9}">
      <dgm:prSet phldrT="[텍스트]" custT="1"/>
      <dgm:spPr>
        <a:noFill/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 err="1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호스팅</a:t>
          </a:r>
          <a:r>
            <a: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서버</a:t>
          </a:r>
        </a:p>
      </dgm:t>
    </dgm:pt>
    <dgm:pt modelId="{43B745FF-F302-4F05-97D9-770A9D0E4771}" type="parTrans" cxnId="{863EA5F1-DA1D-4F19-99DA-92A08BB1E4AD}">
      <dgm:prSet custT="1"/>
      <dgm:spPr>
        <a:solidFill>
          <a:srgbClr val="454A57"/>
        </a:solidFill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8CFF199-E4A3-432D-AD5E-4E38280532E6}" type="sibTrans" cxnId="{863EA5F1-DA1D-4F19-99DA-92A08BB1E4AD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0902E25-EE1B-474D-AA55-D812964443E2}">
      <dgm:prSet phldrT="[텍스트]" custT="1"/>
      <dgm:spPr>
        <a:noFill/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 err="1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웹디자인</a:t>
          </a:r>
          <a:endParaRPr lang="ko-KR" altLang="en-US" sz="200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F56BD7AB-FDE1-4580-B851-C6FC08F10040}" type="parTrans" cxnId="{2932D1F3-2D21-4C12-964E-98D269CDFE00}">
      <dgm:prSet custT="1"/>
      <dgm:spPr>
        <a:solidFill>
          <a:srgbClr val="454A57"/>
        </a:solidFill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7F5979D-EC1E-49FC-AF44-3C8AE8CD9069}" type="sibTrans" cxnId="{2932D1F3-2D21-4C12-964E-98D269CDFE00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83DCBF7-2FBF-4EBD-853A-262D33C722E0}">
      <dgm:prSet phldrT="[텍스트]" custT="1"/>
      <dgm:spPr>
        <a:noFill/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도메인 생성</a:t>
          </a:r>
        </a:p>
      </dgm:t>
    </dgm:pt>
    <dgm:pt modelId="{4901C570-A45B-41FE-BEE4-2B2CD7414C1C}" type="parTrans" cxnId="{B8E745FA-5883-4C6C-9837-597C6C92E1E2}">
      <dgm:prSet custT="1"/>
      <dgm:spPr>
        <a:solidFill>
          <a:srgbClr val="454A57"/>
        </a:solidFill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3A5930D-6E47-4140-8CD1-773BE8E44283}" type="sibTrans" cxnId="{B8E745FA-5883-4C6C-9837-597C6C92E1E2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489107B1-F273-4FD9-9337-EDE44DA7AD5E}">
      <dgm:prSet phldrT="[텍스트]" custT="1"/>
      <dgm:spPr>
        <a:noFill/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개발 </a:t>
          </a:r>
          <a:r>
            <a:rPr lang="en-US" altLang="ko-KR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(HTML </a:t>
          </a:r>
          <a:r>
            <a:rPr lang="ko-KR" altLang="en-US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등</a:t>
          </a:r>
          <a:r>
            <a:rPr lang="en-US" altLang="ko-KR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)</a:t>
          </a:r>
          <a:endParaRPr lang="ko-KR" altLang="en-US" sz="2000" spc="-15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4DB7337F-B3FE-44E5-86AF-A9235B2258E5}" type="parTrans" cxnId="{CD7EF6D4-AF09-4F16-B369-5FC58CE36A94}">
      <dgm:prSet custT="1"/>
      <dgm:spPr>
        <a:solidFill>
          <a:srgbClr val="454A57"/>
        </a:solidFill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601EB5B-1C06-4FF1-AF0B-0B3EDEC7FFF8}" type="sibTrans" cxnId="{CD7EF6D4-AF09-4F16-B369-5FC58CE36A94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496B0B5A-CBBA-422F-AD9C-83270AF4B19B}">
      <dgm:prSet phldrT="[텍스트]" custT="1"/>
      <dgm:spPr>
        <a:noFill/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기타 </a:t>
          </a:r>
          <a:r>
            <a:rPr lang="en-US" altLang="ko-KR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</a:t>
          </a:r>
          <a:r>
            <a:rPr lang="ko-KR" altLang="en-US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종류에 따라서</a:t>
          </a:r>
          <a:r>
            <a:rPr lang="en-US" altLang="ko-KR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)</a:t>
          </a:r>
          <a:endParaRPr lang="ko-KR" altLang="en-US" sz="2000" spc="-15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C4D797CB-515C-4611-9CCF-19818E469008}" type="parTrans" cxnId="{2C2CA2AB-41C5-48BC-843E-65E6CD833C37}">
      <dgm:prSet/>
      <dgm:spPr/>
      <dgm:t>
        <a:bodyPr/>
        <a:lstStyle/>
        <a:p>
          <a:pPr latinLnBrk="1"/>
          <a:endParaRPr lang="ko-KR" altLang="en-US"/>
        </a:p>
      </dgm:t>
    </dgm:pt>
    <dgm:pt modelId="{55D505FA-3FE6-4B33-9C93-FDAF3399A0C6}" type="sibTrans" cxnId="{2C2CA2AB-41C5-48BC-843E-65E6CD833C37}">
      <dgm:prSet/>
      <dgm:spPr/>
      <dgm:t>
        <a:bodyPr/>
        <a:lstStyle/>
        <a:p>
          <a:pPr latinLnBrk="1"/>
          <a:endParaRPr lang="ko-KR" altLang="en-US"/>
        </a:p>
      </dgm:t>
    </dgm:pt>
    <dgm:pt modelId="{787A70DE-A421-4AFB-AD44-CED335E20782}" type="pres">
      <dgm:prSet presAssocID="{F4C233A7-51E8-42E1-857B-164E326FD6F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972B75-F704-46FB-9D76-06BDCFDFD432}" type="pres">
      <dgm:prSet presAssocID="{EBAC40F9-0398-481A-AAB1-29EDFEC72E11}" presName="centerShape" presStyleLbl="node0" presStyleIdx="0" presStyleCnt="1"/>
      <dgm:spPr/>
    </dgm:pt>
    <dgm:pt modelId="{FE1DF976-9C8A-4D67-8C76-D1AE49679F3F}" type="pres">
      <dgm:prSet presAssocID="{43B745FF-F302-4F05-97D9-770A9D0E4771}" presName="Name9" presStyleLbl="parChTrans1D2" presStyleIdx="0" presStyleCnt="5"/>
      <dgm:spPr/>
    </dgm:pt>
    <dgm:pt modelId="{3091A4D1-FB13-4790-82F0-DC879B42FEE8}" type="pres">
      <dgm:prSet presAssocID="{43B745FF-F302-4F05-97D9-770A9D0E4771}" presName="connTx" presStyleLbl="parChTrans1D2" presStyleIdx="0" presStyleCnt="5"/>
      <dgm:spPr/>
    </dgm:pt>
    <dgm:pt modelId="{A6863C34-1643-4CBE-8B59-6C895DBFE6A5}" type="pres">
      <dgm:prSet presAssocID="{9450D668-2EC1-4592-84A3-475F2DB068B9}" presName="node" presStyleLbl="node1" presStyleIdx="0" presStyleCnt="5">
        <dgm:presLayoutVars>
          <dgm:bulletEnabled val="1"/>
        </dgm:presLayoutVars>
      </dgm:prSet>
      <dgm:spPr/>
    </dgm:pt>
    <dgm:pt modelId="{1F593908-3FE9-4DC1-A1D6-E02A97018D89}" type="pres">
      <dgm:prSet presAssocID="{F56BD7AB-FDE1-4580-B851-C6FC08F10040}" presName="Name9" presStyleLbl="parChTrans1D2" presStyleIdx="1" presStyleCnt="5"/>
      <dgm:spPr/>
    </dgm:pt>
    <dgm:pt modelId="{32EF29BF-683F-4D93-84AC-4AB15E7575DE}" type="pres">
      <dgm:prSet presAssocID="{F56BD7AB-FDE1-4580-B851-C6FC08F10040}" presName="connTx" presStyleLbl="parChTrans1D2" presStyleIdx="1" presStyleCnt="5"/>
      <dgm:spPr/>
    </dgm:pt>
    <dgm:pt modelId="{12E3ED2A-581E-4A1C-9BB6-6E4733515E09}" type="pres">
      <dgm:prSet presAssocID="{80902E25-EE1B-474D-AA55-D812964443E2}" presName="node" presStyleLbl="node1" presStyleIdx="1" presStyleCnt="5">
        <dgm:presLayoutVars>
          <dgm:bulletEnabled val="1"/>
        </dgm:presLayoutVars>
      </dgm:prSet>
      <dgm:spPr/>
    </dgm:pt>
    <dgm:pt modelId="{DF387335-6D3E-4363-8E60-E1F5166E6A28}" type="pres">
      <dgm:prSet presAssocID="{4901C570-A45B-41FE-BEE4-2B2CD7414C1C}" presName="Name9" presStyleLbl="parChTrans1D2" presStyleIdx="2" presStyleCnt="5"/>
      <dgm:spPr/>
    </dgm:pt>
    <dgm:pt modelId="{EAE7C0FC-968F-4A38-BC8B-9B714F637D0A}" type="pres">
      <dgm:prSet presAssocID="{4901C570-A45B-41FE-BEE4-2B2CD7414C1C}" presName="connTx" presStyleLbl="parChTrans1D2" presStyleIdx="2" presStyleCnt="5"/>
      <dgm:spPr/>
    </dgm:pt>
    <dgm:pt modelId="{B7763F4B-A2F7-41BE-8CC1-3F0CAB17D0D2}" type="pres">
      <dgm:prSet presAssocID="{D83DCBF7-2FBF-4EBD-853A-262D33C722E0}" presName="node" presStyleLbl="node1" presStyleIdx="2" presStyleCnt="5">
        <dgm:presLayoutVars>
          <dgm:bulletEnabled val="1"/>
        </dgm:presLayoutVars>
      </dgm:prSet>
      <dgm:spPr/>
    </dgm:pt>
    <dgm:pt modelId="{B83F9140-B88D-443B-8618-FB9473F2419A}" type="pres">
      <dgm:prSet presAssocID="{4DB7337F-B3FE-44E5-86AF-A9235B2258E5}" presName="Name9" presStyleLbl="parChTrans1D2" presStyleIdx="3" presStyleCnt="5"/>
      <dgm:spPr/>
    </dgm:pt>
    <dgm:pt modelId="{290CDDBC-4C64-41A7-993B-4B106F40824B}" type="pres">
      <dgm:prSet presAssocID="{4DB7337F-B3FE-44E5-86AF-A9235B2258E5}" presName="connTx" presStyleLbl="parChTrans1D2" presStyleIdx="3" presStyleCnt="5"/>
      <dgm:spPr/>
    </dgm:pt>
    <dgm:pt modelId="{744B3B0C-85E1-4175-BC6B-DF82B1DA9234}" type="pres">
      <dgm:prSet presAssocID="{489107B1-F273-4FD9-9337-EDE44DA7AD5E}" presName="node" presStyleLbl="node1" presStyleIdx="3" presStyleCnt="5">
        <dgm:presLayoutVars>
          <dgm:bulletEnabled val="1"/>
        </dgm:presLayoutVars>
      </dgm:prSet>
      <dgm:spPr/>
    </dgm:pt>
    <dgm:pt modelId="{33D9670A-4019-4AC8-A315-F0382C2CAEF0}" type="pres">
      <dgm:prSet presAssocID="{C4D797CB-515C-4611-9CCF-19818E469008}" presName="Name9" presStyleLbl="parChTrans1D2" presStyleIdx="4" presStyleCnt="5"/>
      <dgm:spPr/>
    </dgm:pt>
    <dgm:pt modelId="{EC41CC90-D8CA-499D-B3ED-3D88116AB37E}" type="pres">
      <dgm:prSet presAssocID="{C4D797CB-515C-4611-9CCF-19818E469008}" presName="connTx" presStyleLbl="parChTrans1D2" presStyleIdx="4" presStyleCnt="5"/>
      <dgm:spPr/>
    </dgm:pt>
    <dgm:pt modelId="{7991064A-3FD8-42CB-AC9A-D0947F536C52}" type="pres">
      <dgm:prSet presAssocID="{496B0B5A-CBBA-422F-AD9C-83270AF4B19B}" presName="node" presStyleLbl="node1" presStyleIdx="4" presStyleCnt="5">
        <dgm:presLayoutVars>
          <dgm:bulletEnabled val="1"/>
        </dgm:presLayoutVars>
      </dgm:prSet>
      <dgm:spPr/>
    </dgm:pt>
  </dgm:ptLst>
  <dgm:cxnLst>
    <dgm:cxn modelId="{8B873E01-147C-4D03-9714-59705ED6C59B}" type="presOf" srcId="{489107B1-F273-4FD9-9337-EDE44DA7AD5E}" destId="{744B3B0C-85E1-4175-BC6B-DF82B1DA9234}" srcOrd="0" destOrd="0" presId="urn:microsoft.com/office/officeart/2005/8/layout/radial1"/>
    <dgm:cxn modelId="{F1221E0C-B588-4256-BC9A-638720174AA9}" type="presOf" srcId="{C4D797CB-515C-4611-9CCF-19818E469008}" destId="{EC41CC90-D8CA-499D-B3ED-3D88116AB37E}" srcOrd="1" destOrd="0" presId="urn:microsoft.com/office/officeart/2005/8/layout/radial1"/>
    <dgm:cxn modelId="{43776B0F-9A11-4796-A474-856E6F050004}" type="presOf" srcId="{C4D797CB-515C-4611-9CCF-19818E469008}" destId="{33D9670A-4019-4AC8-A315-F0382C2CAEF0}" srcOrd="0" destOrd="0" presId="urn:microsoft.com/office/officeart/2005/8/layout/radial1"/>
    <dgm:cxn modelId="{9C350111-4D25-4AF2-A309-9907D5C72568}" type="presOf" srcId="{4901C570-A45B-41FE-BEE4-2B2CD7414C1C}" destId="{DF387335-6D3E-4363-8E60-E1F5166E6A28}" srcOrd="0" destOrd="0" presId="urn:microsoft.com/office/officeart/2005/8/layout/radial1"/>
    <dgm:cxn modelId="{4993D013-6082-4AA7-92EB-D3F1030A57D3}" type="presOf" srcId="{4DB7337F-B3FE-44E5-86AF-A9235B2258E5}" destId="{B83F9140-B88D-443B-8618-FB9473F2419A}" srcOrd="0" destOrd="0" presId="urn:microsoft.com/office/officeart/2005/8/layout/radial1"/>
    <dgm:cxn modelId="{9EA7F51F-0DAF-4A8C-946B-41C965AB192C}" type="presOf" srcId="{4901C570-A45B-41FE-BEE4-2B2CD7414C1C}" destId="{EAE7C0FC-968F-4A38-BC8B-9B714F637D0A}" srcOrd="1" destOrd="0" presId="urn:microsoft.com/office/officeart/2005/8/layout/radial1"/>
    <dgm:cxn modelId="{E8698E25-169E-40B6-8092-0BE1E0CD3F16}" type="presOf" srcId="{80902E25-EE1B-474D-AA55-D812964443E2}" destId="{12E3ED2A-581E-4A1C-9BB6-6E4733515E09}" srcOrd="0" destOrd="0" presId="urn:microsoft.com/office/officeart/2005/8/layout/radial1"/>
    <dgm:cxn modelId="{6AA7BA2D-0A95-4978-9AD4-8F683C7E5749}" type="presOf" srcId="{F56BD7AB-FDE1-4580-B851-C6FC08F10040}" destId="{32EF29BF-683F-4D93-84AC-4AB15E7575DE}" srcOrd="1" destOrd="0" presId="urn:microsoft.com/office/officeart/2005/8/layout/radial1"/>
    <dgm:cxn modelId="{F128233F-DDF1-4D65-8014-DE7310F7D483}" type="presOf" srcId="{F56BD7AB-FDE1-4580-B851-C6FC08F10040}" destId="{1F593908-3FE9-4DC1-A1D6-E02A97018D89}" srcOrd="0" destOrd="0" presId="urn:microsoft.com/office/officeart/2005/8/layout/radial1"/>
    <dgm:cxn modelId="{734BC44D-EA60-4EE0-8F6F-3240BAD9BEF8}" type="presOf" srcId="{F4C233A7-51E8-42E1-857B-164E326FD6FB}" destId="{787A70DE-A421-4AFB-AD44-CED335E20782}" srcOrd="0" destOrd="0" presId="urn:microsoft.com/office/officeart/2005/8/layout/radial1"/>
    <dgm:cxn modelId="{CA2ED173-97ED-44F9-A391-9DF8DBA3B034}" type="presOf" srcId="{43B745FF-F302-4F05-97D9-770A9D0E4771}" destId="{FE1DF976-9C8A-4D67-8C76-D1AE49679F3F}" srcOrd="0" destOrd="0" presId="urn:microsoft.com/office/officeart/2005/8/layout/radial1"/>
    <dgm:cxn modelId="{8D07D27C-87DF-4545-98B0-6DC120510AF2}" type="presOf" srcId="{EBAC40F9-0398-481A-AAB1-29EDFEC72E11}" destId="{94972B75-F704-46FB-9D76-06BDCFDFD432}" srcOrd="0" destOrd="0" presId="urn:microsoft.com/office/officeart/2005/8/layout/radial1"/>
    <dgm:cxn modelId="{3A8A3E7F-4C40-4254-B2CF-42855A5B07AF}" type="presOf" srcId="{4DB7337F-B3FE-44E5-86AF-A9235B2258E5}" destId="{290CDDBC-4C64-41A7-993B-4B106F40824B}" srcOrd="1" destOrd="0" presId="urn:microsoft.com/office/officeart/2005/8/layout/radial1"/>
    <dgm:cxn modelId="{BD15ED7F-C72C-4FBB-AC23-3DCBA0553463}" type="presOf" srcId="{9450D668-2EC1-4592-84A3-475F2DB068B9}" destId="{A6863C34-1643-4CBE-8B59-6C895DBFE6A5}" srcOrd="0" destOrd="0" presId="urn:microsoft.com/office/officeart/2005/8/layout/radial1"/>
    <dgm:cxn modelId="{01477BAB-5B1A-402A-9016-193F9ECB02D9}" type="presOf" srcId="{D83DCBF7-2FBF-4EBD-853A-262D33C722E0}" destId="{B7763F4B-A2F7-41BE-8CC1-3F0CAB17D0D2}" srcOrd="0" destOrd="0" presId="urn:microsoft.com/office/officeart/2005/8/layout/radial1"/>
    <dgm:cxn modelId="{2C2CA2AB-41C5-48BC-843E-65E6CD833C37}" srcId="{EBAC40F9-0398-481A-AAB1-29EDFEC72E11}" destId="{496B0B5A-CBBA-422F-AD9C-83270AF4B19B}" srcOrd="4" destOrd="0" parTransId="{C4D797CB-515C-4611-9CCF-19818E469008}" sibTransId="{55D505FA-3FE6-4B33-9C93-FDAF3399A0C6}"/>
    <dgm:cxn modelId="{4E8544B6-C5C9-46E8-97D1-BA3F54CF02D0}" type="presOf" srcId="{496B0B5A-CBBA-422F-AD9C-83270AF4B19B}" destId="{7991064A-3FD8-42CB-AC9A-D0947F536C52}" srcOrd="0" destOrd="0" presId="urn:microsoft.com/office/officeart/2005/8/layout/radial1"/>
    <dgm:cxn modelId="{DC8F58B9-AF01-4802-BA5E-6C3835B814B3}" srcId="{F4C233A7-51E8-42E1-857B-164E326FD6FB}" destId="{EBAC40F9-0398-481A-AAB1-29EDFEC72E11}" srcOrd="0" destOrd="0" parTransId="{D4F40715-94EE-482F-AB97-1CB07B799C54}" sibTransId="{9CC3AB48-E2C4-41D0-A998-4E8FE28AD07C}"/>
    <dgm:cxn modelId="{CD7EF6D4-AF09-4F16-B369-5FC58CE36A94}" srcId="{EBAC40F9-0398-481A-AAB1-29EDFEC72E11}" destId="{489107B1-F273-4FD9-9337-EDE44DA7AD5E}" srcOrd="3" destOrd="0" parTransId="{4DB7337F-B3FE-44E5-86AF-A9235B2258E5}" sibTransId="{8601EB5B-1C06-4FF1-AF0B-0B3EDEC7FFF8}"/>
    <dgm:cxn modelId="{C2C789E5-15BE-4DD7-B586-CC5E8C7C4632}" type="presOf" srcId="{43B745FF-F302-4F05-97D9-770A9D0E4771}" destId="{3091A4D1-FB13-4790-82F0-DC879B42FEE8}" srcOrd="1" destOrd="0" presId="urn:microsoft.com/office/officeart/2005/8/layout/radial1"/>
    <dgm:cxn modelId="{863EA5F1-DA1D-4F19-99DA-92A08BB1E4AD}" srcId="{EBAC40F9-0398-481A-AAB1-29EDFEC72E11}" destId="{9450D668-2EC1-4592-84A3-475F2DB068B9}" srcOrd="0" destOrd="0" parTransId="{43B745FF-F302-4F05-97D9-770A9D0E4771}" sibTransId="{D8CFF199-E4A3-432D-AD5E-4E38280532E6}"/>
    <dgm:cxn modelId="{2932D1F3-2D21-4C12-964E-98D269CDFE00}" srcId="{EBAC40F9-0398-481A-AAB1-29EDFEC72E11}" destId="{80902E25-EE1B-474D-AA55-D812964443E2}" srcOrd="1" destOrd="0" parTransId="{F56BD7AB-FDE1-4580-B851-C6FC08F10040}" sibTransId="{87F5979D-EC1E-49FC-AF44-3C8AE8CD9069}"/>
    <dgm:cxn modelId="{B8E745FA-5883-4C6C-9837-597C6C92E1E2}" srcId="{EBAC40F9-0398-481A-AAB1-29EDFEC72E11}" destId="{D83DCBF7-2FBF-4EBD-853A-262D33C722E0}" srcOrd="2" destOrd="0" parTransId="{4901C570-A45B-41FE-BEE4-2B2CD7414C1C}" sibTransId="{83A5930D-6E47-4140-8CD1-773BE8E44283}"/>
    <dgm:cxn modelId="{78B5608F-F7AF-4FAB-8354-C6C2C155053E}" type="presParOf" srcId="{787A70DE-A421-4AFB-AD44-CED335E20782}" destId="{94972B75-F704-46FB-9D76-06BDCFDFD432}" srcOrd="0" destOrd="0" presId="urn:microsoft.com/office/officeart/2005/8/layout/radial1"/>
    <dgm:cxn modelId="{F8373C91-EF97-4B7C-ABAC-928524135E81}" type="presParOf" srcId="{787A70DE-A421-4AFB-AD44-CED335E20782}" destId="{FE1DF976-9C8A-4D67-8C76-D1AE49679F3F}" srcOrd="1" destOrd="0" presId="urn:microsoft.com/office/officeart/2005/8/layout/radial1"/>
    <dgm:cxn modelId="{6A9F77F1-8A33-45A7-A86A-EC4A5F7A03EC}" type="presParOf" srcId="{FE1DF976-9C8A-4D67-8C76-D1AE49679F3F}" destId="{3091A4D1-FB13-4790-82F0-DC879B42FEE8}" srcOrd="0" destOrd="0" presId="urn:microsoft.com/office/officeart/2005/8/layout/radial1"/>
    <dgm:cxn modelId="{0E781BF7-B6BC-4C54-A63F-66BC78DD11D9}" type="presParOf" srcId="{787A70DE-A421-4AFB-AD44-CED335E20782}" destId="{A6863C34-1643-4CBE-8B59-6C895DBFE6A5}" srcOrd="2" destOrd="0" presId="urn:microsoft.com/office/officeart/2005/8/layout/radial1"/>
    <dgm:cxn modelId="{E77997F0-E4C4-46ED-9A84-A7EAEF2C0719}" type="presParOf" srcId="{787A70DE-A421-4AFB-AD44-CED335E20782}" destId="{1F593908-3FE9-4DC1-A1D6-E02A97018D89}" srcOrd="3" destOrd="0" presId="urn:microsoft.com/office/officeart/2005/8/layout/radial1"/>
    <dgm:cxn modelId="{9A7069E8-CF9F-4CDC-B2F5-272027664C21}" type="presParOf" srcId="{1F593908-3FE9-4DC1-A1D6-E02A97018D89}" destId="{32EF29BF-683F-4D93-84AC-4AB15E7575DE}" srcOrd="0" destOrd="0" presId="urn:microsoft.com/office/officeart/2005/8/layout/radial1"/>
    <dgm:cxn modelId="{3C1DB344-B691-4BC0-B2B6-8719EDDB61D6}" type="presParOf" srcId="{787A70DE-A421-4AFB-AD44-CED335E20782}" destId="{12E3ED2A-581E-4A1C-9BB6-6E4733515E09}" srcOrd="4" destOrd="0" presId="urn:microsoft.com/office/officeart/2005/8/layout/radial1"/>
    <dgm:cxn modelId="{91296B44-95A4-440C-B67F-CFBEA0445966}" type="presParOf" srcId="{787A70DE-A421-4AFB-AD44-CED335E20782}" destId="{DF387335-6D3E-4363-8E60-E1F5166E6A28}" srcOrd="5" destOrd="0" presId="urn:microsoft.com/office/officeart/2005/8/layout/radial1"/>
    <dgm:cxn modelId="{F095A7F3-B871-41C6-8B54-6D4295CB8230}" type="presParOf" srcId="{DF387335-6D3E-4363-8E60-E1F5166E6A28}" destId="{EAE7C0FC-968F-4A38-BC8B-9B714F637D0A}" srcOrd="0" destOrd="0" presId="urn:microsoft.com/office/officeart/2005/8/layout/radial1"/>
    <dgm:cxn modelId="{E4774D73-388B-462E-88AC-34359109A655}" type="presParOf" srcId="{787A70DE-A421-4AFB-AD44-CED335E20782}" destId="{B7763F4B-A2F7-41BE-8CC1-3F0CAB17D0D2}" srcOrd="6" destOrd="0" presId="urn:microsoft.com/office/officeart/2005/8/layout/radial1"/>
    <dgm:cxn modelId="{33A2A9E9-2A02-4F58-8FD1-D47EB8D12371}" type="presParOf" srcId="{787A70DE-A421-4AFB-AD44-CED335E20782}" destId="{B83F9140-B88D-443B-8618-FB9473F2419A}" srcOrd="7" destOrd="0" presId="urn:microsoft.com/office/officeart/2005/8/layout/radial1"/>
    <dgm:cxn modelId="{2F6920AE-AC8B-4EE0-9767-1969AA7A06F8}" type="presParOf" srcId="{B83F9140-B88D-443B-8618-FB9473F2419A}" destId="{290CDDBC-4C64-41A7-993B-4B106F40824B}" srcOrd="0" destOrd="0" presId="urn:microsoft.com/office/officeart/2005/8/layout/radial1"/>
    <dgm:cxn modelId="{E19F1AE3-73FA-4924-93AD-B14D5BC5BD79}" type="presParOf" srcId="{787A70DE-A421-4AFB-AD44-CED335E20782}" destId="{744B3B0C-85E1-4175-BC6B-DF82B1DA9234}" srcOrd="8" destOrd="0" presId="urn:microsoft.com/office/officeart/2005/8/layout/radial1"/>
    <dgm:cxn modelId="{C18D05F8-D99A-44D1-99F0-ABD7FFE26F2B}" type="presParOf" srcId="{787A70DE-A421-4AFB-AD44-CED335E20782}" destId="{33D9670A-4019-4AC8-A315-F0382C2CAEF0}" srcOrd="9" destOrd="0" presId="urn:microsoft.com/office/officeart/2005/8/layout/radial1"/>
    <dgm:cxn modelId="{0A981CFB-B275-4DDE-8455-8ACA29A68AA5}" type="presParOf" srcId="{33D9670A-4019-4AC8-A315-F0382C2CAEF0}" destId="{EC41CC90-D8CA-499D-B3ED-3D88116AB37E}" srcOrd="0" destOrd="0" presId="urn:microsoft.com/office/officeart/2005/8/layout/radial1"/>
    <dgm:cxn modelId="{D9CFB389-D4AE-4BC4-BC07-A02CEDA1C4EA}" type="presParOf" srcId="{787A70DE-A421-4AFB-AD44-CED335E20782}" destId="{7991064A-3FD8-42CB-AC9A-D0947F536C52}" srcOrd="10" destOrd="0" presId="urn:microsoft.com/office/officeart/2005/8/layout/radial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C233A7-51E8-42E1-857B-164E326FD6FB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EBAC40F9-0398-481A-AAB1-29EDFEC72E11}">
      <dgm:prSet phldrT="[텍스트]" custT="1"/>
      <dgm:spPr>
        <a:solidFill>
          <a:srgbClr val="454A57"/>
        </a:solidFill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홈페이지     완성</a:t>
          </a:r>
        </a:p>
      </dgm:t>
    </dgm:pt>
    <dgm:pt modelId="{D4F40715-94EE-482F-AB97-1CB07B799C54}" type="parTrans" cxnId="{DC8F58B9-AF01-4802-BA5E-6C3835B814B3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CC3AB48-E2C4-41D0-A998-4E8FE28AD07C}" type="sibTrans" cxnId="{DC8F58B9-AF01-4802-BA5E-6C3835B814B3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9450D668-2EC1-4592-84A3-475F2DB068B9}">
      <dgm:prSet phldrT="[텍스트]" custT="1"/>
      <dgm:spPr>
        <a:noFill/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 err="1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호스팅</a:t>
          </a:r>
          <a:r>
            <a: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서버</a:t>
          </a:r>
        </a:p>
      </dgm:t>
    </dgm:pt>
    <dgm:pt modelId="{43B745FF-F302-4F05-97D9-770A9D0E4771}" type="parTrans" cxnId="{863EA5F1-DA1D-4F19-99DA-92A08BB1E4AD}">
      <dgm:prSet custT="1"/>
      <dgm:spPr>
        <a:solidFill>
          <a:srgbClr val="454A57"/>
        </a:solidFill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8CFF199-E4A3-432D-AD5E-4E38280532E6}" type="sibTrans" cxnId="{863EA5F1-DA1D-4F19-99DA-92A08BB1E4AD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0902E25-EE1B-474D-AA55-D812964443E2}">
      <dgm:prSet phldrT="[텍스트]" custT="1"/>
      <dgm:spPr>
        <a:noFill/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 err="1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웹디자인</a:t>
          </a:r>
          <a:endParaRPr lang="ko-KR" altLang="en-US" sz="200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F56BD7AB-FDE1-4580-B851-C6FC08F10040}" type="parTrans" cxnId="{2932D1F3-2D21-4C12-964E-98D269CDFE00}">
      <dgm:prSet custT="1"/>
      <dgm:spPr>
        <a:solidFill>
          <a:srgbClr val="454A57"/>
        </a:solidFill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7F5979D-EC1E-49FC-AF44-3C8AE8CD9069}" type="sibTrans" cxnId="{2932D1F3-2D21-4C12-964E-98D269CDFE00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D83DCBF7-2FBF-4EBD-853A-262D33C722E0}">
      <dgm:prSet phldrT="[텍스트]" custT="1"/>
      <dgm:spPr>
        <a:noFill/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도메인 생성</a:t>
          </a:r>
        </a:p>
      </dgm:t>
    </dgm:pt>
    <dgm:pt modelId="{4901C570-A45B-41FE-BEE4-2B2CD7414C1C}" type="parTrans" cxnId="{B8E745FA-5883-4C6C-9837-597C6C92E1E2}">
      <dgm:prSet custT="1"/>
      <dgm:spPr>
        <a:solidFill>
          <a:srgbClr val="454A57"/>
        </a:solidFill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3A5930D-6E47-4140-8CD1-773BE8E44283}" type="sibTrans" cxnId="{B8E745FA-5883-4C6C-9837-597C6C92E1E2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489107B1-F273-4FD9-9337-EDE44DA7AD5E}">
      <dgm:prSet phldrT="[텍스트]" custT="1"/>
      <dgm:spPr>
        <a:noFill/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개발 </a:t>
          </a:r>
          <a:r>
            <a:rPr lang="en-US" altLang="ko-KR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(HTML </a:t>
          </a:r>
          <a:r>
            <a:rPr lang="ko-KR" altLang="en-US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등</a:t>
          </a:r>
          <a:r>
            <a:rPr lang="en-US" altLang="ko-KR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)</a:t>
          </a:r>
          <a:endParaRPr lang="ko-KR" altLang="en-US" sz="2000" spc="-15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4DB7337F-B3FE-44E5-86AF-A9235B2258E5}" type="parTrans" cxnId="{CD7EF6D4-AF09-4F16-B369-5FC58CE36A94}">
      <dgm:prSet custT="1"/>
      <dgm:spPr>
        <a:solidFill>
          <a:srgbClr val="454A57"/>
        </a:solidFill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8601EB5B-1C06-4FF1-AF0B-0B3EDEC7FFF8}" type="sibTrans" cxnId="{CD7EF6D4-AF09-4F16-B369-5FC58CE36A94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gm:t>
    </dgm:pt>
    <dgm:pt modelId="{496B0B5A-CBBA-422F-AD9C-83270AF4B19B}">
      <dgm:prSet phldrT="[텍스트]" custT="1"/>
      <dgm:spPr>
        <a:noFill/>
        <a:ln w="38100">
          <a:solidFill>
            <a:schemeClr val="bg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기타 </a:t>
          </a:r>
          <a:r>
            <a:rPr lang="en-US" altLang="ko-KR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</a:t>
          </a:r>
          <a:r>
            <a:rPr lang="ko-KR" altLang="en-US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종류에 따라서</a:t>
          </a:r>
          <a:r>
            <a:rPr lang="en-US" altLang="ko-KR" sz="20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)</a:t>
          </a:r>
          <a:endParaRPr lang="ko-KR" altLang="en-US" sz="2000" spc="-15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C4D797CB-515C-4611-9CCF-19818E469008}" type="parTrans" cxnId="{2C2CA2AB-41C5-48BC-843E-65E6CD833C37}">
      <dgm:prSet/>
      <dgm:spPr/>
      <dgm:t>
        <a:bodyPr/>
        <a:lstStyle/>
        <a:p>
          <a:pPr latinLnBrk="1"/>
          <a:endParaRPr lang="ko-KR" altLang="en-US"/>
        </a:p>
      </dgm:t>
    </dgm:pt>
    <dgm:pt modelId="{55D505FA-3FE6-4B33-9C93-FDAF3399A0C6}" type="sibTrans" cxnId="{2C2CA2AB-41C5-48BC-843E-65E6CD833C37}">
      <dgm:prSet/>
      <dgm:spPr/>
      <dgm:t>
        <a:bodyPr/>
        <a:lstStyle/>
        <a:p>
          <a:pPr latinLnBrk="1"/>
          <a:endParaRPr lang="ko-KR" altLang="en-US"/>
        </a:p>
      </dgm:t>
    </dgm:pt>
    <dgm:pt modelId="{787A70DE-A421-4AFB-AD44-CED335E20782}" type="pres">
      <dgm:prSet presAssocID="{F4C233A7-51E8-42E1-857B-164E326FD6FB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4972B75-F704-46FB-9D76-06BDCFDFD432}" type="pres">
      <dgm:prSet presAssocID="{EBAC40F9-0398-481A-AAB1-29EDFEC72E11}" presName="centerShape" presStyleLbl="node0" presStyleIdx="0" presStyleCnt="1"/>
      <dgm:spPr/>
    </dgm:pt>
    <dgm:pt modelId="{FE1DF976-9C8A-4D67-8C76-D1AE49679F3F}" type="pres">
      <dgm:prSet presAssocID="{43B745FF-F302-4F05-97D9-770A9D0E4771}" presName="Name9" presStyleLbl="parChTrans1D2" presStyleIdx="0" presStyleCnt="5"/>
      <dgm:spPr/>
    </dgm:pt>
    <dgm:pt modelId="{3091A4D1-FB13-4790-82F0-DC879B42FEE8}" type="pres">
      <dgm:prSet presAssocID="{43B745FF-F302-4F05-97D9-770A9D0E4771}" presName="connTx" presStyleLbl="parChTrans1D2" presStyleIdx="0" presStyleCnt="5"/>
      <dgm:spPr/>
    </dgm:pt>
    <dgm:pt modelId="{A6863C34-1643-4CBE-8B59-6C895DBFE6A5}" type="pres">
      <dgm:prSet presAssocID="{9450D668-2EC1-4592-84A3-475F2DB068B9}" presName="node" presStyleLbl="node1" presStyleIdx="0" presStyleCnt="5">
        <dgm:presLayoutVars>
          <dgm:bulletEnabled val="1"/>
        </dgm:presLayoutVars>
      </dgm:prSet>
      <dgm:spPr/>
    </dgm:pt>
    <dgm:pt modelId="{1F593908-3FE9-4DC1-A1D6-E02A97018D89}" type="pres">
      <dgm:prSet presAssocID="{F56BD7AB-FDE1-4580-B851-C6FC08F10040}" presName="Name9" presStyleLbl="parChTrans1D2" presStyleIdx="1" presStyleCnt="5"/>
      <dgm:spPr/>
    </dgm:pt>
    <dgm:pt modelId="{32EF29BF-683F-4D93-84AC-4AB15E7575DE}" type="pres">
      <dgm:prSet presAssocID="{F56BD7AB-FDE1-4580-B851-C6FC08F10040}" presName="connTx" presStyleLbl="parChTrans1D2" presStyleIdx="1" presStyleCnt="5"/>
      <dgm:spPr/>
    </dgm:pt>
    <dgm:pt modelId="{12E3ED2A-581E-4A1C-9BB6-6E4733515E09}" type="pres">
      <dgm:prSet presAssocID="{80902E25-EE1B-474D-AA55-D812964443E2}" presName="node" presStyleLbl="node1" presStyleIdx="1" presStyleCnt="5">
        <dgm:presLayoutVars>
          <dgm:bulletEnabled val="1"/>
        </dgm:presLayoutVars>
      </dgm:prSet>
      <dgm:spPr/>
    </dgm:pt>
    <dgm:pt modelId="{DF387335-6D3E-4363-8E60-E1F5166E6A28}" type="pres">
      <dgm:prSet presAssocID="{4901C570-A45B-41FE-BEE4-2B2CD7414C1C}" presName="Name9" presStyleLbl="parChTrans1D2" presStyleIdx="2" presStyleCnt="5"/>
      <dgm:spPr/>
    </dgm:pt>
    <dgm:pt modelId="{EAE7C0FC-968F-4A38-BC8B-9B714F637D0A}" type="pres">
      <dgm:prSet presAssocID="{4901C570-A45B-41FE-BEE4-2B2CD7414C1C}" presName="connTx" presStyleLbl="parChTrans1D2" presStyleIdx="2" presStyleCnt="5"/>
      <dgm:spPr/>
    </dgm:pt>
    <dgm:pt modelId="{B7763F4B-A2F7-41BE-8CC1-3F0CAB17D0D2}" type="pres">
      <dgm:prSet presAssocID="{D83DCBF7-2FBF-4EBD-853A-262D33C722E0}" presName="node" presStyleLbl="node1" presStyleIdx="2" presStyleCnt="5">
        <dgm:presLayoutVars>
          <dgm:bulletEnabled val="1"/>
        </dgm:presLayoutVars>
      </dgm:prSet>
      <dgm:spPr/>
    </dgm:pt>
    <dgm:pt modelId="{B83F9140-B88D-443B-8618-FB9473F2419A}" type="pres">
      <dgm:prSet presAssocID="{4DB7337F-B3FE-44E5-86AF-A9235B2258E5}" presName="Name9" presStyleLbl="parChTrans1D2" presStyleIdx="3" presStyleCnt="5"/>
      <dgm:spPr/>
    </dgm:pt>
    <dgm:pt modelId="{290CDDBC-4C64-41A7-993B-4B106F40824B}" type="pres">
      <dgm:prSet presAssocID="{4DB7337F-B3FE-44E5-86AF-A9235B2258E5}" presName="connTx" presStyleLbl="parChTrans1D2" presStyleIdx="3" presStyleCnt="5"/>
      <dgm:spPr/>
    </dgm:pt>
    <dgm:pt modelId="{744B3B0C-85E1-4175-BC6B-DF82B1DA9234}" type="pres">
      <dgm:prSet presAssocID="{489107B1-F273-4FD9-9337-EDE44DA7AD5E}" presName="node" presStyleLbl="node1" presStyleIdx="3" presStyleCnt="5">
        <dgm:presLayoutVars>
          <dgm:bulletEnabled val="1"/>
        </dgm:presLayoutVars>
      </dgm:prSet>
      <dgm:spPr/>
    </dgm:pt>
    <dgm:pt modelId="{33D9670A-4019-4AC8-A315-F0382C2CAEF0}" type="pres">
      <dgm:prSet presAssocID="{C4D797CB-515C-4611-9CCF-19818E469008}" presName="Name9" presStyleLbl="parChTrans1D2" presStyleIdx="4" presStyleCnt="5"/>
      <dgm:spPr/>
    </dgm:pt>
    <dgm:pt modelId="{EC41CC90-D8CA-499D-B3ED-3D88116AB37E}" type="pres">
      <dgm:prSet presAssocID="{C4D797CB-515C-4611-9CCF-19818E469008}" presName="connTx" presStyleLbl="parChTrans1D2" presStyleIdx="4" presStyleCnt="5"/>
      <dgm:spPr/>
    </dgm:pt>
    <dgm:pt modelId="{7991064A-3FD8-42CB-AC9A-D0947F536C52}" type="pres">
      <dgm:prSet presAssocID="{496B0B5A-CBBA-422F-AD9C-83270AF4B19B}" presName="node" presStyleLbl="node1" presStyleIdx="4" presStyleCnt="5">
        <dgm:presLayoutVars>
          <dgm:bulletEnabled val="1"/>
        </dgm:presLayoutVars>
      </dgm:prSet>
      <dgm:spPr/>
    </dgm:pt>
  </dgm:ptLst>
  <dgm:cxnLst>
    <dgm:cxn modelId="{C683E000-6231-43B4-8BAA-547CDC311398}" type="presOf" srcId="{496B0B5A-CBBA-422F-AD9C-83270AF4B19B}" destId="{7991064A-3FD8-42CB-AC9A-D0947F536C52}" srcOrd="0" destOrd="0" presId="urn:microsoft.com/office/officeart/2005/8/layout/radial1"/>
    <dgm:cxn modelId="{DE658E06-35AC-4F66-BBC9-146F94F9CD4D}" type="presOf" srcId="{F56BD7AB-FDE1-4580-B851-C6FC08F10040}" destId="{32EF29BF-683F-4D93-84AC-4AB15E7575DE}" srcOrd="1" destOrd="0" presId="urn:microsoft.com/office/officeart/2005/8/layout/radial1"/>
    <dgm:cxn modelId="{9762260C-AAA7-4386-A4EA-03A6B0D67118}" type="presOf" srcId="{4901C570-A45B-41FE-BEE4-2B2CD7414C1C}" destId="{EAE7C0FC-968F-4A38-BC8B-9B714F637D0A}" srcOrd="1" destOrd="0" presId="urn:microsoft.com/office/officeart/2005/8/layout/radial1"/>
    <dgm:cxn modelId="{2520561F-DC79-4D29-B748-ABCB8CC21EA2}" type="presOf" srcId="{F56BD7AB-FDE1-4580-B851-C6FC08F10040}" destId="{1F593908-3FE9-4DC1-A1D6-E02A97018D89}" srcOrd="0" destOrd="0" presId="urn:microsoft.com/office/officeart/2005/8/layout/radial1"/>
    <dgm:cxn modelId="{4735DB29-6C12-4158-80B5-881BDAEA3BD9}" type="presOf" srcId="{80902E25-EE1B-474D-AA55-D812964443E2}" destId="{12E3ED2A-581E-4A1C-9BB6-6E4733515E09}" srcOrd="0" destOrd="0" presId="urn:microsoft.com/office/officeart/2005/8/layout/radial1"/>
    <dgm:cxn modelId="{CBD0F12E-8317-4484-86B6-953FFD77A62B}" type="presOf" srcId="{C4D797CB-515C-4611-9CCF-19818E469008}" destId="{EC41CC90-D8CA-499D-B3ED-3D88116AB37E}" srcOrd="1" destOrd="0" presId="urn:microsoft.com/office/officeart/2005/8/layout/radial1"/>
    <dgm:cxn modelId="{1D48E45D-725B-4A60-845A-3F68473272A9}" type="presOf" srcId="{4DB7337F-B3FE-44E5-86AF-A9235B2258E5}" destId="{B83F9140-B88D-443B-8618-FB9473F2419A}" srcOrd="0" destOrd="0" presId="urn:microsoft.com/office/officeart/2005/8/layout/radial1"/>
    <dgm:cxn modelId="{306A1E60-7843-4D46-A35F-8EECB40A5D32}" type="presOf" srcId="{EBAC40F9-0398-481A-AAB1-29EDFEC72E11}" destId="{94972B75-F704-46FB-9D76-06BDCFDFD432}" srcOrd="0" destOrd="0" presId="urn:microsoft.com/office/officeart/2005/8/layout/radial1"/>
    <dgm:cxn modelId="{3DFB9561-2A9F-454F-A23E-B587C15E534C}" type="presOf" srcId="{43B745FF-F302-4F05-97D9-770A9D0E4771}" destId="{FE1DF976-9C8A-4D67-8C76-D1AE49679F3F}" srcOrd="0" destOrd="0" presId="urn:microsoft.com/office/officeart/2005/8/layout/radial1"/>
    <dgm:cxn modelId="{87A01E62-653B-472E-A9CC-D3F673661CCE}" type="presOf" srcId="{C4D797CB-515C-4611-9CCF-19818E469008}" destId="{33D9670A-4019-4AC8-A315-F0382C2CAEF0}" srcOrd="0" destOrd="0" presId="urn:microsoft.com/office/officeart/2005/8/layout/radial1"/>
    <dgm:cxn modelId="{73AF026D-9AA8-4221-8668-7FABE5FB0CA5}" type="presOf" srcId="{43B745FF-F302-4F05-97D9-770A9D0E4771}" destId="{3091A4D1-FB13-4790-82F0-DC879B42FEE8}" srcOrd="1" destOrd="0" presId="urn:microsoft.com/office/officeart/2005/8/layout/radial1"/>
    <dgm:cxn modelId="{019B3970-6152-4411-8E8A-9FBFD933F5F1}" type="presOf" srcId="{489107B1-F273-4FD9-9337-EDE44DA7AD5E}" destId="{744B3B0C-85E1-4175-BC6B-DF82B1DA9234}" srcOrd="0" destOrd="0" presId="urn:microsoft.com/office/officeart/2005/8/layout/radial1"/>
    <dgm:cxn modelId="{80A29B78-C6F0-428F-8240-1F513AF75B4E}" type="presOf" srcId="{F4C233A7-51E8-42E1-857B-164E326FD6FB}" destId="{787A70DE-A421-4AFB-AD44-CED335E20782}" srcOrd="0" destOrd="0" presId="urn:microsoft.com/office/officeart/2005/8/layout/radial1"/>
    <dgm:cxn modelId="{2C2CA2AB-41C5-48BC-843E-65E6CD833C37}" srcId="{EBAC40F9-0398-481A-AAB1-29EDFEC72E11}" destId="{496B0B5A-CBBA-422F-AD9C-83270AF4B19B}" srcOrd="4" destOrd="0" parTransId="{C4D797CB-515C-4611-9CCF-19818E469008}" sibTransId="{55D505FA-3FE6-4B33-9C93-FDAF3399A0C6}"/>
    <dgm:cxn modelId="{4DE5EEAF-BDE0-4C4C-A82F-53491C93817C}" type="presOf" srcId="{9450D668-2EC1-4592-84A3-475F2DB068B9}" destId="{A6863C34-1643-4CBE-8B59-6C895DBFE6A5}" srcOrd="0" destOrd="0" presId="urn:microsoft.com/office/officeart/2005/8/layout/radial1"/>
    <dgm:cxn modelId="{DC8F58B9-AF01-4802-BA5E-6C3835B814B3}" srcId="{F4C233A7-51E8-42E1-857B-164E326FD6FB}" destId="{EBAC40F9-0398-481A-AAB1-29EDFEC72E11}" srcOrd="0" destOrd="0" parTransId="{D4F40715-94EE-482F-AB97-1CB07B799C54}" sibTransId="{9CC3AB48-E2C4-41D0-A998-4E8FE28AD07C}"/>
    <dgm:cxn modelId="{CD7EF6D4-AF09-4F16-B369-5FC58CE36A94}" srcId="{EBAC40F9-0398-481A-AAB1-29EDFEC72E11}" destId="{489107B1-F273-4FD9-9337-EDE44DA7AD5E}" srcOrd="3" destOrd="0" parTransId="{4DB7337F-B3FE-44E5-86AF-A9235B2258E5}" sibTransId="{8601EB5B-1C06-4FF1-AF0B-0B3EDEC7FFF8}"/>
    <dgm:cxn modelId="{245333D6-E91D-46BE-A3C9-C345954BA175}" type="presOf" srcId="{4DB7337F-B3FE-44E5-86AF-A9235B2258E5}" destId="{290CDDBC-4C64-41A7-993B-4B106F40824B}" srcOrd="1" destOrd="0" presId="urn:microsoft.com/office/officeart/2005/8/layout/radial1"/>
    <dgm:cxn modelId="{5D2DE7EE-6FA0-4D43-9F87-46FEC4B1D8FF}" type="presOf" srcId="{4901C570-A45B-41FE-BEE4-2B2CD7414C1C}" destId="{DF387335-6D3E-4363-8E60-E1F5166E6A28}" srcOrd="0" destOrd="0" presId="urn:microsoft.com/office/officeart/2005/8/layout/radial1"/>
    <dgm:cxn modelId="{863EA5F1-DA1D-4F19-99DA-92A08BB1E4AD}" srcId="{EBAC40F9-0398-481A-AAB1-29EDFEC72E11}" destId="{9450D668-2EC1-4592-84A3-475F2DB068B9}" srcOrd="0" destOrd="0" parTransId="{43B745FF-F302-4F05-97D9-770A9D0E4771}" sibTransId="{D8CFF199-E4A3-432D-AD5E-4E38280532E6}"/>
    <dgm:cxn modelId="{2932D1F3-2D21-4C12-964E-98D269CDFE00}" srcId="{EBAC40F9-0398-481A-AAB1-29EDFEC72E11}" destId="{80902E25-EE1B-474D-AA55-D812964443E2}" srcOrd="1" destOrd="0" parTransId="{F56BD7AB-FDE1-4580-B851-C6FC08F10040}" sibTransId="{87F5979D-EC1E-49FC-AF44-3C8AE8CD9069}"/>
    <dgm:cxn modelId="{B8F1FDF4-E0D3-4CE1-AC44-A638066D2DDA}" type="presOf" srcId="{D83DCBF7-2FBF-4EBD-853A-262D33C722E0}" destId="{B7763F4B-A2F7-41BE-8CC1-3F0CAB17D0D2}" srcOrd="0" destOrd="0" presId="urn:microsoft.com/office/officeart/2005/8/layout/radial1"/>
    <dgm:cxn modelId="{B8E745FA-5883-4C6C-9837-597C6C92E1E2}" srcId="{EBAC40F9-0398-481A-AAB1-29EDFEC72E11}" destId="{D83DCBF7-2FBF-4EBD-853A-262D33C722E0}" srcOrd="2" destOrd="0" parTransId="{4901C570-A45B-41FE-BEE4-2B2CD7414C1C}" sibTransId="{83A5930D-6E47-4140-8CD1-773BE8E44283}"/>
    <dgm:cxn modelId="{AC6EDBFF-C28A-4195-BCBD-047712B0F7C4}" type="presParOf" srcId="{787A70DE-A421-4AFB-AD44-CED335E20782}" destId="{94972B75-F704-46FB-9D76-06BDCFDFD432}" srcOrd="0" destOrd="0" presId="urn:microsoft.com/office/officeart/2005/8/layout/radial1"/>
    <dgm:cxn modelId="{942BBE62-8660-43B6-9593-C037EB90BB0A}" type="presParOf" srcId="{787A70DE-A421-4AFB-AD44-CED335E20782}" destId="{FE1DF976-9C8A-4D67-8C76-D1AE49679F3F}" srcOrd="1" destOrd="0" presId="urn:microsoft.com/office/officeart/2005/8/layout/radial1"/>
    <dgm:cxn modelId="{5B624374-355A-4B18-B494-43B0AF56092B}" type="presParOf" srcId="{FE1DF976-9C8A-4D67-8C76-D1AE49679F3F}" destId="{3091A4D1-FB13-4790-82F0-DC879B42FEE8}" srcOrd="0" destOrd="0" presId="urn:microsoft.com/office/officeart/2005/8/layout/radial1"/>
    <dgm:cxn modelId="{57165CE5-D166-42C3-95A0-8D37163C9BAA}" type="presParOf" srcId="{787A70DE-A421-4AFB-AD44-CED335E20782}" destId="{A6863C34-1643-4CBE-8B59-6C895DBFE6A5}" srcOrd="2" destOrd="0" presId="urn:microsoft.com/office/officeart/2005/8/layout/radial1"/>
    <dgm:cxn modelId="{C8807A81-CB44-41A6-91A3-C35075E29A54}" type="presParOf" srcId="{787A70DE-A421-4AFB-AD44-CED335E20782}" destId="{1F593908-3FE9-4DC1-A1D6-E02A97018D89}" srcOrd="3" destOrd="0" presId="urn:microsoft.com/office/officeart/2005/8/layout/radial1"/>
    <dgm:cxn modelId="{D28E1A5F-E631-4D5B-A603-059AB69BF488}" type="presParOf" srcId="{1F593908-3FE9-4DC1-A1D6-E02A97018D89}" destId="{32EF29BF-683F-4D93-84AC-4AB15E7575DE}" srcOrd="0" destOrd="0" presId="urn:microsoft.com/office/officeart/2005/8/layout/radial1"/>
    <dgm:cxn modelId="{61760665-053C-4F90-9E39-6E1A4B7B6ED0}" type="presParOf" srcId="{787A70DE-A421-4AFB-AD44-CED335E20782}" destId="{12E3ED2A-581E-4A1C-9BB6-6E4733515E09}" srcOrd="4" destOrd="0" presId="urn:microsoft.com/office/officeart/2005/8/layout/radial1"/>
    <dgm:cxn modelId="{A94FA784-5A87-42A1-BA2F-972DBBBC1D28}" type="presParOf" srcId="{787A70DE-A421-4AFB-AD44-CED335E20782}" destId="{DF387335-6D3E-4363-8E60-E1F5166E6A28}" srcOrd="5" destOrd="0" presId="urn:microsoft.com/office/officeart/2005/8/layout/radial1"/>
    <dgm:cxn modelId="{D599445A-368F-476E-B597-2E4EB1B0F74C}" type="presParOf" srcId="{DF387335-6D3E-4363-8E60-E1F5166E6A28}" destId="{EAE7C0FC-968F-4A38-BC8B-9B714F637D0A}" srcOrd="0" destOrd="0" presId="urn:microsoft.com/office/officeart/2005/8/layout/radial1"/>
    <dgm:cxn modelId="{80FE9D1A-9194-463B-A534-115CEFD77F52}" type="presParOf" srcId="{787A70DE-A421-4AFB-AD44-CED335E20782}" destId="{B7763F4B-A2F7-41BE-8CC1-3F0CAB17D0D2}" srcOrd="6" destOrd="0" presId="urn:microsoft.com/office/officeart/2005/8/layout/radial1"/>
    <dgm:cxn modelId="{98707B58-9B01-4ED3-913C-BFAD8BA5310D}" type="presParOf" srcId="{787A70DE-A421-4AFB-AD44-CED335E20782}" destId="{B83F9140-B88D-443B-8618-FB9473F2419A}" srcOrd="7" destOrd="0" presId="urn:microsoft.com/office/officeart/2005/8/layout/radial1"/>
    <dgm:cxn modelId="{77AB2CD4-C4D7-44EB-8296-3EF72CBD8F8D}" type="presParOf" srcId="{B83F9140-B88D-443B-8618-FB9473F2419A}" destId="{290CDDBC-4C64-41A7-993B-4B106F40824B}" srcOrd="0" destOrd="0" presId="urn:microsoft.com/office/officeart/2005/8/layout/radial1"/>
    <dgm:cxn modelId="{67C6D931-69BD-491B-9594-1F238D3405E3}" type="presParOf" srcId="{787A70DE-A421-4AFB-AD44-CED335E20782}" destId="{744B3B0C-85E1-4175-BC6B-DF82B1DA9234}" srcOrd="8" destOrd="0" presId="urn:microsoft.com/office/officeart/2005/8/layout/radial1"/>
    <dgm:cxn modelId="{B13ED636-552E-4469-833C-59AB4065B491}" type="presParOf" srcId="{787A70DE-A421-4AFB-AD44-CED335E20782}" destId="{33D9670A-4019-4AC8-A315-F0382C2CAEF0}" srcOrd="9" destOrd="0" presId="urn:microsoft.com/office/officeart/2005/8/layout/radial1"/>
    <dgm:cxn modelId="{36E9A9C8-854C-4055-AB0D-32DEDF5E8B9F}" type="presParOf" srcId="{33D9670A-4019-4AC8-A315-F0382C2CAEF0}" destId="{EC41CC90-D8CA-499D-B3ED-3D88116AB37E}" srcOrd="0" destOrd="0" presId="urn:microsoft.com/office/officeart/2005/8/layout/radial1"/>
    <dgm:cxn modelId="{40DA1FAF-3653-4FD5-8BFB-7D0E8B61234B}" type="presParOf" srcId="{787A70DE-A421-4AFB-AD44-CED335E20782}" destId="{7991064A-3FD8-42CB-AC9A-D0947F536C52}" srcOrd="10" destOrd="0" presId="urn:microsoft.com/office/officeart/2005/8/layout/radial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72B75-F704-46FB-9D76-06BDCFDFD432}">
      <dsp:nvSpPr>
        <dsp:cNvPr id="0" name=""/>
        <dsp:cNvSpPr/>
      </dsp:nvSpPr>
      <dsp:spPr>
        <a:xfrm>
          <a:off x="3680553" y="2377183"/>
          <a:ext cx="1807931" cy="1807931"/>
        </a:xfrm>
        <a:prstGeom prst="ellipse">
          <a:avLst/>
        </a:prstGeom>
        <a:solidFill>
          <a:srgbClr val="454A57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홈페이지     완성</a:t>
          </a:r>
        </a:p>
      </dsp:txBody>
      <dsp:txXfrm>
        <a:off x="3945318" y="2641948"/>
        <a:ext cx="1278401" cy="1278401"/>
      </dsp:txXfrm>
    </dsp:sp>
    <dsp:sp modelId="{FE1DF976-9C8A-4D67-8C76-D1AE49679F3F}">
      <dsp:nvSpPr>
        <dsp:cNvPr id="0" name=""/>
        <dsp:cNvSpPr/>
      </dsp:nvSpPr>
      <dsp:spPr>
        <a:xfrm rot="16200000">
          <a:off x="4311401" y="2086319"/>
          <a:ext cx="546236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46236" y="17746"/>
              </a:lnTo>
            </a:path>
          </a:pathLst>
        </a:cu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570863" y="2090409"/>
        <a:ext cx="27311" cy="27311"/>
      </dsp:txXfrm>
    </dsp:sp>
    <dsp:sp modelId="{A6863C34-1643-4CBE-8B59-6C895DBFE6A5}">
      <dsp:nvSpPr>
        <dsp:cNvPr id="0" name=""/>
        <dsp:cNvSpPr/>
      </dsp:nvSpPr>
      <dsp:spPr>
        <a:xfrm>
          <a:off x="3680553" y="23015"/>
          <a:ext cx="1807931" cy="1807931"/>
        </a:xfrm>
        <a:prstGeom prst="ellipse">
          <a:avLst/>
        </a:pr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호스팅</a:t>
          </a:r>
          <a:r>
            <a:rPr lang="ko-KR" altLang="en-US" sz="2000" kern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서버</a:t>
          </a:r>
        </a:p>
      </dsp:txBody>
      <dsp:txXfrm>
        <a:off x="3945318" y="287780"/>
        <a:ext cx="1278401" cy="1278401"/>
      </dsp:txXfrm>
    </dsp:sp>
    <dsp:sp modelId="{1F593908-3FE9-4DC1-A1D6-E02A97018D89}">
      <dsp:nvSpPr>
        <dsp:cNvPr id="0" name=""/>
        <dsp:cNvSpPr/>
      </dsp:nvSpPr>
      <dsp:spPr>
        <a:xfrm rot="20520000">
          <a:off x="5430874" y="2899664"/>
          <a:ext cx="546236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46236" y="17746"/>
              </a:lnTo>
            </a:path>
          </a:pathLst>
        </a:cu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5690337" y="2903754"/>
        <a:ext cx="27311" cy="27311"/>
      </dsp:txXfrm>
    </dsp:sp>
    <dsp:sp modelId="{12E3ED2A-581E-4A1C-9BB6-6E4733515E09}">
      <dsp:nvSpPr>
        <dsp:cNvPr id="0" name=""/>
        <dsp:cNvSpPr/>
      </dsp:nvSpPr>
      <dsp:spPr>
        <a:xfrm>
          <a:off x="5919500" y="1649705"/>
          <a:ext cx="1807931" cy="1807931"/>
        </a:xfrm>
        <a:prstGeom prst="ellipse">
          <a:avLst/>
        </a:pr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웹디자인</a:t>
          </a:r>
          <a:endParaRPr lang="ko-KR" altLang="en-US" sz="2000" kern="120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6184265" y="1914470"/>
        <a:ext cx="1278401" cy="1278401"/>
      </dsp:txXfrm>
    </dsp:sp>
    <dsp:sp modelId="{DF387335-6D3E-4363-8E60-E1F5166E6A28}">
      <dsp:nvSpPr>
        <dsp:cNvPr id="0" name=""/>
        <dsp:cNvSpPr/>
      </dsp:nvSpPr>
      <dsp:spPr>
        <a:xfrm rot="3240000">
          <a:off x="5003273" y="4215684"/>
          <a:ext cx="546236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46236" y="17746"/>
              </a:lnTo>
            </a:path>
          </a:pathLst>
        </a:cu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5262736" y="4219774"/>
        <a:ext cx="27311" cy="27311"/>
      </dsp:txXfrm>
    </dsp:sp>
    <dsp:sp modelId="{B7763F4B-A2F7-41BE-8CC1-3F0CAB17D0D2}">
      <dsp:nvSpPr>
        <dsp:cNvPr id="0" name=""/>
        <dsp:cNvSpPr/>
      </dsp:nvSpPr>
      <dsp:spPr>
        <a:xfrm>
          <a:off x="5064299" y="4281746"/>
          <a:ext cx="1807931" cy="1807931"/>
        </a:xfrm>
        <a:prstGeom prst="ellipse">
          <a:avLst/>
        </a:pr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도메인 생성</a:t>
          </a:r>
        </a:p>
      </dsp:txBody>
      <dsp:txXfrm>
        <a:off x="5329064" y="4546511"/>
        <a:ext cx="1278401" cy="1278401"/>
      </dsp:txXfrm>
    </dsp:sp>
    <dsp:sp modelId="{B83F9140-B88D-443B-8618-FB9473F2419A}">
      <dsp:nvSpPr>
        <dsp:cNvPr id="0" name=""/>
        <dsp:cNvSpPr/>
      </dsp:nvSpPr>
      <dsp:spPr>
        <a:xfrm rot="7560000">
          <a:off x="3619528" y="4215684"/>
          <a:ext cx="546236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46236" y="17746"/>
              </a:lnTo>
            </a:path>
          </a:pathLst>
        </a:cu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 rot="10800000">
        <a:off x="3878990" y="4219774"/>
        <a:ext cx="27311" cy="27311"/>
      </dsp:txXfrm>
    </dsp:sp>
    <dsp:sp modelId="{744B3B0C-85E1-4175-BC6B-DF82B1DA9234}">
      <dsp:nvSpPr>
        <dsp:cNvPr id="0" name=""/>
        <dsp:cNvSpPr/>
      </dsp:nvSpPr>
      <dsp:spPr>
        <a:xfrm>
          <a:off x="2296808" y="4281746"/>
          <a:ext cx="1807931" cy="1807931"/>
        </a:xfrm>
        <a:prstGeom prst="ellipse">
          <a:avLst/>
        </a:pr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개발 </a:t>
          </a:r>
          <a:r>
            <a:rPr lang="en-US" altLang="ko-KR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(HTML </a:t>
          </a:r>
          <a:r>
            <a:rPr lang="ko-KR" altLang="en-US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등</a:t>
          </a:r>
          <a:r>
            <a:rPr lang="en-US" altLang="ko-KR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)</a:t>
          </a:r>
          <a:endParaRPr lang="ko-KR" altLang="en-US" sz="2000" kern="1200" spc="-15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2561573" y="4546511"/>
        <a:ext cx="1278401" cy="1278401"/>
      </dsp:txXfrm>
    </dsp:sp>
    <dsp:sp modelId="{33D9670A-4019-4AC8-A315-F0382C2CAEF0}">
      <dsp:nvSpPr>
        <dsp:cNvPr id="0" name=""/>
        <dsp:cNvSpPr/>
      </dsp:nvSpPr>
      <dsp:spPr>
        <a:xfrm rot="11880000">
          <a:off x="3191927" y="2899664"/>
          <a:ext cx="546236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46236" y="17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3451389" y="2903754"/>
        <a:ext cx="27311" cy="27311"/>
      </dsp:txXfrm>
    </dsp:sp>
    <dsp:sp modelId="{7991064A-3FD8-42CB-AC9A-D0947F536C52}">
      <dsp:nvSpPr>
        <dsp:cNvPr id="0" name=""/>
        <dsp:cNvSpPr/>
      </dsp:nvSpPr>
      <dsp:spPr>
        <a:xfrm>
          <a:off x="1441606" y="1649705"/>
          <a:ext cx="1807931" cy="1807931"/>
        </a:xfrm>
        <a:prstGeom prst="ellipse">
          <a:avLst/>
        </a:pr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기타 </a:t>
          </a:r>
          <a:r>
            <a:rPr lang="en-US" altLang="ko-KR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</a:t>
          </a:r>
          <a:r>
            <a:rPr lang="ko-KR" altLang="en-US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종류에 따라서</a:t>
          </a:r>
          <a:r>
            <a:rPr lang="en-US" altLang="ko-KR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)</a:t>
          </a:r>
          <a:endParaRPr lang="ko-KR" altLang="en-US" sz="2000" kern="1200" spc="-15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706371" y="1914470"/>
        <a:ext cx="1278401" cy="1278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972B75-F704-46FB-9D76-06BDCFDFD432}">
      <dsp:nvSpPr>
        <dsp:cNvPr id="0" name=""/>
        <dsp:cNvSpPr/>
      </dsp:nvSpPr>
      <dsp:spPr>
        <a:xfrm>
          <a:off x="3680553" y="2377183"/>
          <a:ext cx="1807931" cy="1807931"/>
        </a:xfrm>
        <a:prstGeom prst="ellipse">
          <a:avLst/>
        </a:prstGeom>
        <a:solidFill>
          <a:srgbClr val="454A57"/>
        </a:solidFill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홈페이지     완성</a:t>
          </a:r>
        </a:p>
      </dsp:txBody>
      <dsp:txXfrm>
        <a:off x="3945318" y="2641948"/>
        <a:ext cx="1278401" cy="1278401"/>
      </dsp:txXfrm>
    </dsp:sp>
    <dsp:sp modelId="{FE1DF976-9C8A-4D67-8C76-D1AE49679F3F}">
      <dsp:nvSpPr>
        <dsp:cNvPr id="0" name=""/>
        <dsp:cNvSpPr/>
      </dsp:nvSpPr>
      <dsp:spPr>
        <a:xfrm rot="16200000">
          <a:off x="4311401" y="2086319"/>
          <a:ext cx="546236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46236" y="17746"/>
              </a:lnTo>
            </a:path>
          </a:pathLst>
        </a:cu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4570863" y="2090409"/>
        <a:ext cx="27311" cy="27311"/>
      </dsp:txXfrm>
    </dsp:sp>
    <dsp:sp modelId="{A6863C34-1643-4CBE-8B59-6C895DBFE6A5}">
      <dsp:nvSpPr>
        <dsp:cNvPr id="0" name=""/>
        <dsp:cNvSpPr/>
      </dsp:nvSpPr>
      <dsp:spPr>
        <a:xfrm>
          <a:off x="3680553" y="23015"/>
          <a:ext cx="1807931" cy="1807931"/>
        </a:xfrm>
        <a:prstGeom prst="ellipse">
          <a:avLst/>
        </a:pr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호스팅</a:t>
          </a:r>
          <a:r>
            <a:rPr lang="ko-KR" altLang="en-US" sz="2000" kern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 서버</a:t>
          </a:r>
        </a:p>
      </dsp:txBody>
      <dsp:txXfrm>
        <a:off x="3945318" y="287780"/>
        <a:ext cx="1278401" cy="1278401"/>
      </dsp:txXfrm>
    </dsp:sp>
    <dsp:sp modelId="{1F593908-3FE9-4DC1-A1D6-E02A97018D89}">
      <dsp:nvSpPr>
        <dsp:cNvPr id="0" name=""/>
        <dsp:cNvSpPr/>
      </dsp:nvSpPr>
      <dsp:spPr>
        <a:xfrm rot="20520000">
          <a:off x="5430874" y="2899664"/>
          <a:ext cx="546236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46236" y="17746"/>
              </a:lnTo>
            </a:path>
          </a:pathLst>
        </a:cu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5690337" y="2903754"/>
        <a:ext cx="27311" cy="27311"/>
      </dsp:txXfrm>
    </dsp:sp>
    <dsp:sp modelId="{12E3ED2A-581E-4A1C-9BB6-6E4733515E09}">
      <dsp:nvSpPr>
        <dsp:cNvPr id="0" name=""/>
        <dsp:cNvSpPr/>
      </dsp:nvSpPr>
      <dsp:spPr>
        <a:xfrm>
          <a:off x="5919500" y="1649705"/>
          <a:ext cx="1807931" cy="1807931"/>
        </a:xfrm>
        <a:prstGeom prst="ellipse">
          <a:avLst/>
        </a:pr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 err="1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웹디자인</a:t>
          </a:r>
          <a:endParaRPr lang="ko-KR" altLang="en-US" sz="2000" kern="120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6184265" y="1914470"/>
        <a:ext cx="1278401" cy="1278401"/>
      </dsp:txXfrm>
    </dsp:sp>
    <dsp:sp modelId="{DF387335-6D3E-4363-8E60-E1F5166E6A28}">
      <dsp:nvSpPr>
        <dsp:cNvPr id="0" name=""/>
        <dsp:cNvSpPr/>
      </dsp:nvSpPr>
      <dsp:spPr>
        <a:xfrm rot="3240000">
          <a:off x="5003273" y="4215684"/>
          <a:ext cx="546236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46236" y="17746"/>
              </a:lnTo>
            </a:path>
          </a:pathLst>
        </a:cu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>
        <a:off x="5262736" y="4219774"/>
        <a:ext cx="27311" cy="27311"/>
      </dsp:txXfrm>
    </dsp:sp>
    <dsp:sp modelId="{B7763F4B-A2F7-41BE-8CC1-3F0CAB17D0D2}">
      <dsp:nvSpPr>
        <dsp:cNvPr id="0" name=""/>
        <dsp:cNvSpPr/>
      </dsp:nvSpPr>
      <dsp:spPr>
        <a:xfrm>
          <a:off x="5064299" y="4281746"/>
          <a:ext cx="1807931" cy="1807931"/>
        </a:xfrm>
        <a:prstGeom prst="ellipse">
          <a:avLst/>
        </a:pr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도메인 생성</a:t>
          </a:r>
        </a:p>
      </dsp:txBody>
      <dsp:txXfrm>
        <a:off x="5329064" y="4546511"/>
        <a:ext cx="1278401" cy="1278401"/>
      </dsp:txXfrm>
    </dsp:sp>
    <dsp:sp modelId="{B83F9140-B88D-443B-8618-FB9473F2419A}">
      <dsp:nvSpPr>
        <dsp:cNvPr id="0" name=""/>
        <dsp:cNvSpPr/>
      </dsp:nvSpPr>
      <dsp:spPr>
        <a:xfrm rot="7560000">
          <a:off x="3619528" y="4215684"/>
          <a:ext cx="546236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46236" y="17746"/>
              </a:lnTo>
            </a:path>
          </a:pathLst>
        </a:cu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>
            <a:latin typeface="나눔스퀘어 Bold" panose="020B0600000101010101" pitchFamily="50" charset="-127"/>
            <a:ea typeface="나눔스퀘어 Bold" panose="020B0600000101010101" pitchFamily="50" charset="-127"/>
          </a:endParaRPr>
        </a:p>
      </dsp:txBody>
      <dsp:txXfrm rot="10800000">
        <a:off x="3878990" y="4219774"/>
        <a:ext cx="27311" cy="27311"/>
      </dsp:txXfrm>
    </dsp:sp>
    <dsp:sp modelId="{744B3B0C-85E1-4175-BC6B-DF82B1DA9234}">
      <dsp:nvSpPr>
        <dsp:cNvPr id="0" name=""/>
        <dsp:cNvSpPr/>
      </dsp:nvSpPr>
      <dsp:spPr>
        <a:xfrm>
          <a:off x="2296808" y="4281746"/>
          <a:ext cx="1807931" cy="1807931"/>
        </a:xfrm>
        <a:prstGeom prst="ellipse">
          <a:avLst/>
        </a:pr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개발 </a:t>
          </a:r>
          <a:r>
            <a:rPr lang="en-US" altLang="ko-KR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(HTML </a:t>
          </a:r>
          <a:r>
            <a:rPr lang="ko-KR" altLang="en-US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등</a:t>
          </a:r>
          <a:r>
            <a:rPr lang="en-US" altLang="ko-KR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)</a:t>
          </a:r>
          <a:endParaRPr lang="ko-KR" altLang="en-US" sz="2000" kern="1200" spc="-15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2561573" y="4546511"/>
        <a:ext cx="1278401" cy="1278401"/>
      </dsp:txXfrm>
    </dsp:sp>
    <dsp:sp modelId="{33D9670A-4019-4AC8-A315-F0382C2CAEF0}">
      <dsp:nvSpPr>
        <dsp:cNvPr id="0" name=""/>
        <dsp:cNvSpPr/>
      </dsp:nvSpPr>
      <dsp:spPr>
        <a:xfrm rot="11880000">
          <a:off x="3191927" y="2899664"/>
          <a:ext cx="546236" cy="35492"/>
        </a:xfrm>
        <a:custGeom>
          <a:avLst/>
          <a:gdLst/>
          <a:ahLst/>
          <a:cxnLst/>
          <a:rect l="0" t="0" r="0" b="0"/>
          <a:pathLst>
            <a:path>
              <a:moveTo>
                <a:pt x="0" y="17746"/>
              </a:moveTo>
              <a:lnTo>
                <a:pt x="546236" y="17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 rot="10800000">
        <a:off x="3451389" y="2903754"/>
        <a:ext cx="27311" cy="27311"/>
      </dsp:txXfrm>
    </dsp:sp>
    <dsp:sp modelId="{7991064A-3FD8-42CB-AC9A-D0947F536C52}">
      <dsp:nvSpPr>
        <dsp:cNvPr id="0" name=""/>
        <dsp:cNvSpPr/>
      </dsp:nvSpPr>
      <dsp:spPr>
        <a:xfrm>
          <a:off x="1441606" y="1649705"/>
          <a:ext cx="1807931" cy="1807931"/>
        </a:xfrm>
        <a:prstGeom prst="ellipse">
          <a:avLst/>
        </a:prstGeom>
        <a:noFill/>
        <a:ln w="381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기타 </a:t>
          </a:r>
          <a:r>
            <a:rPr lang="en-US" altLang="ko-KR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(</a:t>
          </a:r>
          <a:r>
            <a:rPr lang="ko-KR" altLang="en-US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종류에 따라서</a:t>
          </a:r>
          <a:r>
            <a:rPr lang="en-US" altLang="ko-KR" sz="2000" kern="1200" spc="-15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rPr>
            <a:t>)</a:t>
          </a:r>
          <a:endParaRPr lang="ko-KR" altLang="en-US" sz="2000" kern="1200" spc="-150" dirty="0">
            <a:solidFill>
              <a:schemeClr val="bg1"/>
            </a:solidFill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1706371" y="1914470"/>
        <a:ext cx="1278401" cy="1278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8331D-07C2-41DD-ABB6-A16F437F41AC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AD107-B252-44C0-903E-2638153138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19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me/Fr4v8vk5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hlinkClick r:id="rId3"/>
              </a:rPr>
              <a:t>http://naver.me/Fr4v8vk5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44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개의 구슬이</a:t>
            </a:r>
            <a:r>
              <a:rPr lang="ko-KR" altLang="en-US" baseline="0" dirty="0"/>
              <a:t> 필요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44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개의 구슬이</a:t>
            </a:r>
            <a:r>
              <a:rPr lang="ko-KR" altLang="en-US" baseline="0" dirty="0"/>
              <a:t> 필요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44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개의 구슬이</a:t>
            </a:r>
            <a:r>
              <a:rPr lang="ko-KR" altLang="en-US" baseline="0" dirty="0"/>
              <a:t> 필요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44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개의 구슬이</a:t>
            </a:r>
            <a:r>
              <a:rPr lang="ko-KR" altLang="en-US" baseline="0" dirty="0"/>
              <a:t> 필요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3837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개의 구슬이</a:t>
            </a:r>
            <a:r>
              <a:rPr lang="ko-KR" altLang="en-US" baseline="0" dirty="0"/>
              <a:t> 필요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44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http://www.lunchtimers.com/game/?game=letters&amp;roomid=room1 </a:t>
            </a:r>
            <a:r>
              <a:rPr lang="ko-KR" altLang="en-US" dirty="0" err="1"/>
              <a:t>알파벳만들기사이트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http://www.feedmusic.com/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http://www.sbs.com.au/theboat/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https://www.awwwards.com/30-great-websites-with-parallax-scrolling.html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44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http://www.lunchtimers.com/game/?game=letters&amp;roomid=room1 </a:t>
            </a:r>
            <a:r>
              <a:rPr lang="ko-KR" altLang="en-US" dirty="0" err="1"/>
              <a:t>알파벳만들기사이트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http://www.feedmusic.com/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http://www.sbs.com.au/theboat/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https://www.awwwards.com/30-great-websites-with-parallax-scrolling.html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490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소스 코딩 보여주기 </a:t>
            </a:r>
            <a:endParaRPr lang="en-US" altLang="ko-KR" dirty="0"/>
          </a:p>
          <a:p>
            <a:r>
              <a:rPr lang="ko-KR" altLang="en-US" dirty="0"/>
              <a:t>바디 안에 모든 내용이 들어가 있다는 것을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939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소스 코딩 보여주기 </a:t>
            </a:r>
            <a:endParaRPr lang="en-US" altLang="ko-KR" dirty="0"/>
          </a:p>
          <a:p>
            <a:r>
              <a:rPr lang="ko-KR" altLang="en-US" dirty="0"/>
              <a:t>바디 안에 모든 내용이 들어가 있다는 것을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66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소스 코딩 보여주기 </a:t>
            </a:r>
            <a:endParaRPr lang="en-US" altLang="ko-KR" dirty="0"/>
          </a:p>
          <a:p>
            <a:r>
              <a:rPr lang="ko-KR" altLang="en-US" dirty="0"/>
              <a:t>바디 안에 모든 내용이 들어가 있다는 것을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2871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외국인이 </a:t>
            </a:r>
            <a:r>
              <a:rPr lang="ko-KR" altLang="en-US" dirty="0" err="1"/>
              <a:t>두명있어요</a:t>
            </a:r>
            <a:r>
              <a:rPr lang="ko-KR" altLang="en-US" baseline="0" dirty="0"/>
              <a:t> 한 사람은 한국말 한 사람은 아프리카 언어를 </a:t>
            </a:r>
            <a:r>
              <a:rPr lang="ko-KR" altLang="en-US" baseline="0" dirty="0" err="1"/>
              <a:t>할줄</a:t>
            </a:r>
            <a:r>
              <a:rPr lang="ko-KR" altLang="en-US" baseline="0" dirty="0"/>
              <a:t> 알아</a:t>
            </a:r>
            <a:endParaRPr lang="en-US" altLang="ko-KR" baseline="0" dirty="0"/>
          </a:p>
          <a:p>
            <a:r>
              <a:rPr lang="ko-KR" altLang="en-US" baseline="0" dirty="0"/>
              <a:t>근데 둘이 알아먹을 수 있는 말이 영어네</a:t>
            </a:r>
            <a:endParaRPr lang="en-US" altLang="ko-KR" baseline="0" dirty="0"/>
          </a:p>
          <a:p>
            <a:r>
              <a:rPr lang="ko-KR" altLang="en-US" baseline="0" dirty="0" err="1"/>
              <a:t>그럼우리앞으로</a:t>
            </a:r>
            <a:r>
              <a:rPr lang="ko-KR" altLang="en-US" baseline="0" dirty="0"/>
              <a:t> 영어로 대화하자라고 딱 정해놔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이렇게 하는 이유는 세계 모든 사람들이 같이 사용하게 </a:t>
            </a:r>
            <a:r>
              <a:rPr lang="ko-KR" altLang="en-US" baseline="0" dirty="0" err="1"/>
              <a:t>하기위해서</a:t>
            </a:r>
            <a:endParaRPr lang="en-US" altLang="ko-KR" baseline="0" dirty="0"/>
          </a:p>
          <a:p>
            <a:r>
              <a:rPr lang="ko-KR" altLang="en-US" baseline="0" dirty="0"/>
              <a:t>각자 나라별로 다른 규약을 쓰면 그건 </a:t>
            </a:r>
            <a:r>
              <a:rPr lang="ko-KR" altLang="en-US" baseline="0" dirty="0" err="1"/>
              <a:t>월드와이드</a:t>
            </a:r>
            <a:r>
              <a:rPr lang="ko-KR" altLang="en-US" baseline="0" dirty="0"/>
              <a:t> 웹이 아니다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301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소스 코딩 보여주기 </a:t>
            </a:r>
            <a:endParaRPr lang="en-US" altLang="ko-KR" dirty="0"/>
          </a:p>
          <a:p>
            <a:r>
              <a:rPr lang="ko-KR" altLang="en-US" dirty="0"/>
              <a:t>바디 안에 모든 내용이 들어가 있다는 것을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95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소스 코딩 보여주기 </a:t>
            </a:r>
            <a:endParaRPr lang="en-US" altLang="ko-KR" dirty="0"/>
          </a:p>
          <a:p>
            <a:r>
              <a:rPr lang="ko-KR" altLang="en-US" dirty="0"/>
              <a:t>바디 안에 모든 내용이 들어가 있다는 것을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58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네이버</a:t>
            </a:r>
            <a:r>
              <a:rPr lang="ko-KR" altLang="en-US" dirty="0"/>
              <a:t> 소스 코딩 보여주기 </a:t>
            </a:r>
            <a:endParaRPr lang="en-US" altLang="ko-KR" dirty="0"/>
          </a:p>
          <a:p>
            <a:r>
              <a:rPr lang="ko-KR" altLang="en-US" dirty="0"/>
              <a:t>바디 안에 모든 내용이 들어가 있다는 것을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585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Body</a:t>
            </a:r>
            <a:r>
              <a:rPr lang="ko-KR" altLang="en-US" dirty="0"/>
              <a:t>안에 입력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407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위키백과</a:t>
            </a:r>
            <a:r>
              <a:rPr lang="ko-KR" altLang="en-US" dirty="0"/>
              <a:t> 사이트 들어가기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400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ko-KR" altLang="en-US" dirty="0" err="1"/>
              <a:t>대체가능한</a:t>
            </a:r>
            <a:r>
              <a:rPr lang="ko-KR" altLang="en-US" dirty="0"/>
              <a:t> </a:t>
            </a:r>
            <a:r>
              <a:rPr lang="en-US" altLang="ko-KR" dirty="0"/>
              <a:t>tag</a:t>
            </a:r>
            <a:r>
              <a:rPr lang="ko-KR" altLang="en-US" dirty="0"/>
              <a:t>들은 빠지는 추세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102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strong, </a:t>
            </a:r>
            <a:r>
              <a:rPr lang="en-US" altLang="ko-KR" baseline="0" dirty="0" err="1"/>
              <a:t>em</a:t>
            </a:r>
            <a:r>
              <a:rPr lang="en-US" altLang="ko-KR" baseline="0" dirty="0"/>
              <a:t> </a:t>
            </a:r>
            <a:r>
              <a:rPr lang="ko-KR" altLang="en-US" baseline="0" dirty="0"/>
              <a:t>음성강조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90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032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216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위키백과</a:t>
            </a:r>
            <a:r>
              <a:rPr lang="ko-KR" altLang="en-US" dirty="0"/>
              <a:t> 보여주기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8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마크업은</a:t>
            </a:r>
            <a:r>
              <a:rPr lang="ko-KR" altLang="en-US" dirty="0"/>
              <a:t> </a:t>
            </a:r>
            <a:r>
              <a:rPr lang="en-US" altLang="ko-KR" dirty="0"/>
              <a:t>&lt;html&gt;</a:t>
            </a:r>
            <a:r>
              <a:rPr lang="ko-KR" altLang="en-US" dirty="0"/>
              <a:t>과 같은 태그</a:t>
            </a:r>
            <a:endParaRPr lang="en-US" altLang="ko-KR" dirty="0"/>
          </a:p>
          <a:p>
            <a:r>
              <a:rPr lang="ko-KR" altLang="en-US" dirty="0"/>
              <a:t>태그란 </a:t>
            </a:r>
            <a:r>
              <a:rPr lang="en-US" altLang="ko-KR" dirty="0"/>
              <a:t>&lt; &gt; </a:t>
            </a:r>
            <a:r>
              <a:rPr lang="ko-KR" altLang="en-US" dirty="0"/>
              <a:t>사이에 특정 이름을 넣어 표시하는 기호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375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88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88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88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88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88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5886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개발자 모드 소개 </a:t>
            </a:r>
          </a:p>
          <a:p>
            <a:r>
              <a:rPr lang="en-US" dirty="0"/>
              <a:t>https://www.youtube.com/watch?v=gHcWzueUvB0</a:t>
            </a:r>
          </a:p>
          <a:p>
            <a:r>
              <a:rPr lang="ko-KR" altLang="en-US" dirty="0"/>
              <a:t>여러분이 여기에 앉아계시면서 지금 지루하고 재미없고 흥미를 느끼지 </a:t>
            </a:r>
            <a:r>
              <a:rPr lang="ko-KR" altLang="en-US" dirty="0" err="1"/>
              <a:t>못하는게</a:t>
            </a:r>
            <a:r>
              <a:rPr lang="ko-KR" altLang="en-US" dirty="0"/>
              <a:t> 어쩌면 당연하다</a:t>
            </a:r>
            <a:endParaRPr lang="en-US" altLang="ko-KR" dirty="0"/>
          </a:p>
          <a:p>
            <a:r>
              <a:rPr lang="ko-KR" altLang="en-US" dirty="0"/>
              <a:t>왜냐 나도 처음에 프로그래밍을 </a:t>
            </a:r>
            <a:r>
              <a:rPr lang="en-US" altLang="ko-KR" dirty="0"/>
              <a:t>1</a:t>
            </a:r>
            <a:r>
              <a:rPr lang="ko-KR" altLang="en-US" dirty="0"/>
              <a:t>도 나는 여기서 수업하고 </a:t>
            </a:r>
            <a:r>
              <a:rPr lang="ko-KR" altLang="en-US" dirty="0" err="1"/>
              <a:t>있는게</a:t>
            </a:r>
            <a:r>
              <a:rPr lang="ko-KR" altLang="en-US" dirty="0"/>
              <a:t> 신기해요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여러분의</a:t>
            </a:r>
            <a:r>
              <a:rPr lang="ko-KR" altLang="en-US" baseline="0" dirty="0"/>
              <a:t> 프로그래밍에 대한 호기심이 단 </a:t>
            </a:r>
            <a:r>
              <a:rPr lang="en-US" altLang="ko-KR" baseline="0" dirty="0"/>
              <a:t>0.00001%</a:t>
            </a:r>
            <a:r>
              <a:rPr lang="ko-KR" altLang="en-US" baseline="0" dirty="0"/>
              <a:t>일 뿐이더라도 </a:t>
            </a:r>
            <a:endParaRPr lang="en-US" altLang="ko-KR" baseline="0" dirty="0"/>
          </a:p>
          <a:p>
            <a:r>
              <a:rPr lang="ko-KR" altLang="en-US" baseline="0" dirty="0"/>
              <a:t>그 호기심을 통해서 투지를 발휘하고 궁금증을 해결하기 위해 무언가를 배우려는 열망이 생긴다면 이 자리에 앉아 있는 시간이 무의미 하지 않습니다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길고 힘든 공부이지만 </a:t>
            </a:r>
            <a:r>
              <a:rPr lang="ko-KR" altLang="en-US" baseline="0" dirty="0" err="1"/>
              <a:t>다들힘내염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167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chrome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개발자 모드 소개 </a:t>
            </a:r>
          </a:p>
          <a:p>
            <a:r>
              <a:rPr lang="en-US" dirty="0"/>
              <a:t>https://www.youtube.com/watch?v=gHcWzueUvB0</a:t>
            </a:r>
          </a:p>
          <a:p>
            <a:r>
              <a:rPr lang="ko-KR" altLang="en-US" dirty="0"/>
              <a:t>여러분이 여기에 앉아계시면서 지금 지루하고 재미없고 흥미를 느끼지 </a:t>
            </a:r>
            <a:r>
              <a:rPr lang="ko-KR" altLang="en-US" dirty="0" err="1"/>
              <a:t>못하는게</a:t>
            </a:r>
            <a:r>
              <a:rPr lang="ko-KR" altLang="en-US" dirty="0"/>
              <a:t> 어쩌면 당연하다</a:t>
            </a:r>
            <a:endParaRPr lang="en-US" altLang="ko-KR" dirty="0"/>
          </a:p>
          <a:p>
            <a:r>
              <a:rPr lang="ko-KR" altLang="en-US" dirty="0"/>
              <a:t>왜냐 나도 처음에 프로그래밍을 </a:t>
            </a:r>
            <a:r>
              <a:rPr lang="en-US" altLang="ko-KR" dirty="0"/>
              <a:t>1</a:t>
            </a:r>
            <a:r>
              <a:rPr lang="ko-KR" altLang="en-US" dirty="0"/>
              <a:t>도 나는 여기서 수업하고 </a:t>
            </a:r>
            <a:r>
              <a:rPr lang="ko-KR" altLang="en-US" dirty="0" err="1"/>
              <a:t>있는게</a:t>
            </a:r>
            <a:r>
              <a:rPr lang="ko-KR" altLang="en-US" dirty="0"/>
              <a:t> 신기해요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하지만 여러분의</a:t>
            </a:r>
            <a:r>
              <a:rPr lang="ko-KR" altLang="en-US" baseline="0" dirty="0"/>
              <a:t> 프로그래밍에 대한 호기심이 단 </a:t>
            </a:r>
            <a:r>
              <a:rPr lang="en-US" altLang="ko-KR" baseline="0" dirty="0"/>
              <a:t>0.00001%</a:t>
            </a:r>
            <a:r>
              <a:rPr lang="ko-KR" altLang="en-US" baseline="0" dirty="0"/>
              <a:t>일 뿐이더라도 </a:t>
            </a:r>
            <a:endParaRPr lang="en-US" altLang="ko-KR" baseline="0" dirty="0"/>
          </a:p>
          <a:p>
            <a:r>
              <a:rPr lang="ko-KR" altLang="en-US" baseline="0" dirty="0"/>
              <a:t>그 호기심을 통해서 투지를 발휘하고 궁금증을 해결하기 위해 무언가를 배우려는 열망이 생긴다면 이 자리에 앉아 있는 시간이 무의미 하지 않습니다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길고 힘든 공부이지만 </a:t>
            </a:r>
            <a:r>
              <a:rPr lang="ko-KR" altLang="en-US" baseline="0" dirty="0" err="1"/>
              <a:t>다들힘내염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578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웹에서 이미지는 기본적으로 사진의 자체 화질보다는</a:t>
            </a:r>
            <a:endParaRPr lang="en-US" altLang="ko-KR" dirty="0"/>
          </a:p>
          <a:p>
            <a:r>
              <a:rPr lang="ko-KR" altLang="en-US" dirty="0"/>
              <a:t>전송속도를 중심으로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하기때문에</a:t>
            </a:r>
            <a:endParaRPr lang="en-US" altLang="ko-KR" baseline="0" dirty="0"/>
          </a:p>
          <a:p>
            <a:r>
              <a:rPr lang="en-US" altLang="ko-KR" baseline="0" dirty="0"/>
              <a:t>Gif, jpeg, </a:t>
            </a:r>
            <a:r>
              <a:rPr lang="en-US" altLang="ko-KR" baseline="0" dirty="0" err="1"/>
              <a:t>png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정도로 제한</a:t>
            </a:r>
            <a:endParaRPr lang="en-US" altLang="ko-KR" baseline="0" dirty="0"/>
          </a:p>
          <a:p>
            <a:r>
              <a:rPr lang="en-US" altLang="ko-KR" baseline="0" dirty="0"/>
              <a:t>Alt title </a:t>
            </a:r>
            <a:r>
              <a:rPr lang="ko-KR" altLang="en-US" baseline="0" dirty="0"/>
              <a:t>속성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691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6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ko-KR" dirty="0">
                <a:effectLst/>
              </a:rPr>
              <a:t>출판된 책처럼 작가의 의도대로 사용자가 따라가는 것이 아닌,</a:t>
            </a:r>
            <a:endParaRPr lang="en-US" altLang="ko-KR" dirty="0">
              <a:effectLst/>
            </a:endParaRPr>
          </a:p>
          <a:p>
            <a:r>
              <a:rPr lang="ko-KR" altLang="ko-KR" dirty="0">
                <a:effectLst/>
              </a:rPr>
              <a:t> 하이퍼링크로 연결된 문서들을 어떠한 행위(클릭)에 따라 자유롭게 이동할 수 있다.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375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Svg</a:t>
            </a:r>
            <a:r>
              <a:rPr lang="en-US" altLang="ko-KR" baseline="0" dirty="0"/>
              <a:t> </a:t>
            </a:r>
            <a:r>
              <a:rPr lang="ko-KR" altLang="en-US" baseline="0" dirty="0"/>
              <a:t>추가 할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691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웹에서 이미지는 기본적으로 사진의 자체 화질보다는</a:t>
            </a:r>
            <a:endParaRPr lang="en-US" altLang="ko-KR" dirty="0"/>
          </a:p>
          <a:p>
            <a:r>
              <a:rPr lang="ko-KR" altLang="en-US" dirty="0"/>
              <a:t>전송속도를 중심으로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하기때문에</a:t>
            </a:r>
            <a:endParaRPr lang="en-US" altLang="ko-KR" baseline="0" dirty="0"/>
          </a:p>
          <a:p>
            <a:r>
              <a:rPr lang="en-US" altLang="ko-KR" baseline="0" dirty="0"/>
              <a:t>Gif, jpeg, </a:t>
            </a:r>
            <a:r>
              <a:rPr lang="en-US" altLang="ko-KR" baseline="0" dirty="0" err="1"/>
              <a:t>png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정도로 제한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691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웹에서 이미지는 기본적으로 사진의 자체 화질보다는</a:t>
            </a:r>
            <a:endParaRPr lang="en-US" altLang="ko-KR" dirty="0"/>
          </a:p>
          <a:p>
            <a:r>
              <a:rPr lang="ko-KR" altLang="en-US" dirty="0"/>
              <a:t>전송속도를 중심으로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하기때문에</a:t>
            </a:r>
            <a:endParaRPr lang="en-US" altLang="ko-KR" baseline="0" dirty="0"/>
          </a:p>
          <a:p>
            <a:r>
              <a:rPr lang="en-US" altLang="ko-KR" baseline="0" dirty="0"/>
              <a:t>Gif, jpeg, </a:t>
            </a:r>
            <a:r>
              <a:rPr lang="en-US" altLang="ko-KR" baseline="0" dirty="0" err="1"/>
              <a:t>png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정도로 제한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1691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0002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61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261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3753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596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https://www.youtube.com/watch?v=YYDjeb32CDc – </a:t>
            </a:r>
            <a:r>
              <a:rPr lang="ko-KR" altLang="en-US" baseline="0" dirty="0"/>
              <a:t>김정은 영상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22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ko-KR" dirty="0">
                <a:effectLst/>
              </a:rPr>
              <a:t>출판된 책처럼 작가의 의도대로 사용자가 따라가는 것이 아닌,</a:t>
            </a:r>
            <a:endParaRPr lang="en-US" altLang="ko-KR" dirty="0">
              <a:effectLst/>
            </a:endParaRPr>
          </a:p>
          <a:p>
            <a:r>
              <a:rPr lang="ko-KR" altLang="ko-KR" dirty="0">
                <a:effectLst/>
              </a:rPr>
              <a:t> 하이퍼링크로 연결된 문서들을 어떠한 행위(클릭)에 따라 자유롭게 이동할 수 있다.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3375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3475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Height</a:t>
            </a:r>
            <a:r>
              <a:rPr lang="en-US" altLang="ko-KR" baseline="0" dirty="0"/>
              <a:t> 100% -&gt; </a:t>
            </a:r>
            <a:r>
              <a:rPr lang="en-US" altLang="ko-KR" baseline="0" dirty="0" err="1"/>
              <a:t>css</a:t>
            </a:r>
            <a:r>
              <a:rPr lang="en-US" altLang="ko-KR" baseline="0" dirty="0"/>
              <a:t> : </a:t>
            </a:r>
            <a:r>
              <a:rPr lang="en-US" altLang="ko-KR" baseline="0" dirty="0" err="1"/>
              <a:t>html,body</a:t>
            </a:r>
            <a:r>
              <a:rPr lang="en-US" altLang="ko-KR" baseline="0" dirty="0"/>
              <a:t> 100%</a:t>
            </a:r>
            <a:r>
              <a:rPr lang="ko-KR" altLang="en-US" baseline="0" dirty="0"/>
              <a:t>로 해결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8274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0705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7752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3817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8790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73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73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73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https://www.youtube.com/watch?v=Qb3x7Ibe7uQ – </a:t>
            </a:r>
            <a:r>
              <a:rPr lang="ko-KR" altLang="en-US" dirty="0" err="1"/>
              <a:t>구글</a:t>
            </a:r>
            <a:r>
              <a:rPr lang="ko-KR" altLang="en-US" dirty="0"/>
              <a:t> </a:t>
            </a:r>
            <a:r>
              <a:rPr lang="ko-KR" altLang="en-US" dirty="0" err="1"/>
              <a:t>다섯가지</a:t>
            </a:r>
            <a:r>
              <a:rPr lang="ko-KR" altLang="en-US" dirty="0"/>
              <a:t> 프로젝트</a:t>
            </a:r>
            <a:endParaRPr lang="en-US" altLang="ko-KR" dirty="0"/>
          </a:p>
          <a:p>
            <a:r>
              <a:rPr lang="en-US" altLang="ko-KR" dirty="0"/>
              <a:t>https://www.youtube.com/watch?v=J8hzJxb0rpc – www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개의 구슬이</a:t>
            </a:r>
            <a:r>
              <a:rPr lang="ko-KR" altLang="en-US" baseline="0" dirty="0"/>
              <a:t> 필요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4470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083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3</a:t>
            </a:r>
            <a:r>
              <a:rPr lang="ko-KR" altLang="en-US" dirty="0"/>
              <a:t>개의 구슬이</a:t>
            </a:r>
            <a:r>
              <a:rPr lang="ko-KR" altLang="en-US" baseline="0" dirty="0"/>
              <a:t> 필요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1007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1736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8789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3660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핵전쟁 같은 대재난이 발생했을 때 연락망이 부분적으로 손상을 입거나</a:t>
            </a:r>
            <a:endParaRPr lang="en-US" altLang="ko-KR" dirty="0"/>
          </a:p>
          <a:p>
            <a:r>
              <a:rPr lang="ko-KR" altLang="en-US" dirty="0"/>
              <a:t>파괴되더라도 연락할 수 있는 컴퓨터 네트워크를 구축할 수 있게 만든 것이</a:t>
            </a:r>
            <a:endParaRPr lang="en-US" altLang="ko-KR" dirty="0"/>
          </a:p>
          <a:p>
            <a:r>
              <a:rPr lang="ko-KR" altLang="en-US" dirty="0"/>
              <a:t>인트라넷</a:t>
            </a:r>
            <a:endParaRPr lang="en-US" altLang="ko-KR" dirty="0"/>
          </a:p>
          <a:p>
            <a:r>
              <a:rPr lang="ko-KR" altLang="en-US" dirty="0"/>
              <a:t>점차적으로 대학기관이나 연구소에서 사용하게 되었고</a:t>
            </a:r>
            <a:endParaRPr lang="en-US" altLang="ko-KR" dirty="0"/>
          </a:p>
          <a:p>
            <a:r>
              <a:rPr lang="ko-KR" altLang="en-US" dirty="0"/>
              <a:t>오늘날 인터넷까지 발전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938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필드셋</a:t>
            </a:r>
            <a:r>
              <a:rPr lang="ko-KR" altLang="en-US" dirty="0"/>
              <a:t> 라벨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73847-A681-4E8C-B846-BF333AD96148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6237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6362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4489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66362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391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244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교재 </a:t>
            </a:r>
            <a:r>
              <a:rPr lang="en-US" altLang="ko-KR" dirty="0"/>
              <a:t>p17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447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52789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408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4089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408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408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4089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94089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33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Datalist</a:t>
            </a:r>
            <a:r>
              <a:rPr lang="en-US" altLang="ko-KR" baseline="0" dirty="0"/>
              <a:t> id </a:t>
            </a:r>
            <a:r>
              <a:rPr lang="ko-KR" altLang="en-US" baseline="0" dirty="0"/>
              <a:t>설정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Text</a:t>
            </a:r>
            <a:r>
              <a:rPr lang="ko-KR" altLang="en-US" baseline="0" dirty="0"/>
              <a:t>창에서 </a:t>
            </a:r>
            <a:r>
              <a:rPr lang="en-US" altLang="ko-KR" baseline="0" dirty="0"/>
              <a:t>List id </a:t>
            </a:r>
            <a:r>
              <a:rPr lang="ko-KR" altLang="en-US" baseline="0" dirty="0"/>
              <a:t>가져옴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331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34470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331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33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99BCF6-1880-4E1C-9120-5F5075966084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331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다음시간에는 </a:t>
            </a:r>
            <a:r>
              <a:rPr lang="en-US" altLang="ko-KR" dirty="0"/>
              <a:t>HTML</a:t>
            </a:r>
            <a:r>
              <a:rPr lang="ko-KR" altLang="en-US" dirty="0"/>
              <a:t>을 </a:t>
            </a:r>
            <a:r>
              <a:rPr lang="ko-KR" altLang="en-US" dirty="0" err="1"/>
              <a:t>할것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43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25455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7567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88305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7644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05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80952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24807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5128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80871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20931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86513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E2965-3F2F-482B-983E-35B44D9E42F1}" type="datetimeFigureOut">
              <a:rPr lang="ko-KR" altLang="en-US" smtClean="0"/>
              <a:t>2019-05-22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9A94B-369D-4C44-8950-507C9BC550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73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70248" y="2056742"/>
            <a:ext cx="5549660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endParaRPr lang="en-US" altLang="ko-KR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62382-9DAA-409B-AFCF-6253B5598B30}"/>
              </a:ext>
            </a:extLst>
          </p:cNvPr>
          <p:cNvSpPr txBox="1"/>
          <p:nvPr/>
        </p:nvSpPr>
        <p:spPr>
          <a:xfrm>
            <a:off x="7535251" y="5938221"/>
            <a:ext cx="5700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박병관</a:t>
            </a:r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연구원</a:t>
            </a:r>
            <a:endParaRPr lang="en-US" altLang="ko-K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66468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2119774741"/>
              </p:ext>
            </p:extLst>
          </p:nvPr>
        </p:nvGraphicFramePr>
        <p:xfrm>
          <a:off x="1275026" y="346739"/>
          <a:ext cx="9169039" cy="6112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타원 1"/>
          <p:cNvSpPr/>
          <p:nvPr/>
        </p:nvSpPr>
        <p:spPr>
          <a:xfrm>
            <a:off x="7218971" y="2021192"/>
            <a:ext cx="1761660" cy="176166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디자인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4384290" y="3193538"/>
            <a:ext cx="623744" cy="45719"/>
            <a:chOff x="2829520" y="2568426"/>
            <a:chExt cx="484217" cy="35492"/>
          </a:xfrm>
        </p:grpSpPr>
        <p:sp>
          <p:nvSpPr>
            <p:cNvPr id="18" name="직선 연결선 3"/>
            <p:cNvSpPr/>
            <p:nvPr/>
          </p:nvSpPr>
          <p:spPr>
            <a:xfrm rot="11880000">
              <a:off x="2829520" y="2568426"/>
              <a:ext cx="484217" cy="3549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7746"/>
                  </a:moveTo>
                  <a:lnTo>
                    <a:pt x="484217" y="17746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직선 연결선 4"/>
            <p:cNvSpPr/>
            <p:nvPr/>
          </p:nvSpPr>
          <p:spPr>
            <a:xfrm rot="22680000">
              <a:off x="3059524" y="2574066"/>
              <a:ext cx="24210" cy="24210"/>
            </a:xfrm>
            <a:prstGeom prst="rect">
              <a:avLst/>
            </a:prstGeom>
            <a:ln w="25400"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" kern="12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7411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197" y="2571277"/>
            <a:ext cx="199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Fine.</a:t>
            </a:r>
            <a:endParaRPr lang="ko-KR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8076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72" y="478253"/>
            <a:ext cx="77343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708165" y="5549634"/>
            <a:ext cx="41520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arngren.net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286918" y="6379416"/>
            <a:ext cx="3824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/>
              <a:t>20 Examples Of Bad Web Design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991381" y="2704664"/>
            <a:ext cx="289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2</a:t>
            </a:r>
          </a:p>
        </p:txBody>
      </p:sp>
    </p:spTree>
    <p:extLst>
      <p:ext uri="{BB962C8B-B14F-4D97-AF65-F5344CB8AC3E}">
        <p14:creationId xmlns:p14="http://schemas.microsoft.com/office/powerpoint/2010/main" val="21893022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550782" y="5516976"/>
            <a:ext cx="45458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60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lingscars.com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444" y="977878"/>
            <a:ext cx="7175580" cy="4539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461094" y="6292328"/>
            <a:ext cx="3824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/>
              <a:t>20 Examples Of Bad Web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89965" y="2704664"/>
            <a:ext cx="26968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1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472" y="478253"/>
            <a:ext cx="77343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13" y="478253"/>
            <a:ext cx="7718749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140432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0DF1983-0457-4075-A40A-3A55D0E76B4B}"/>
              </a:ext>
            </a:extLst>
          </p:cNvPr>
          <p:cNvSpPr/>
          <p:nvPr/>
        </p:nvSpPr>
        <p:spPr>
          <a:xfrm>
            <a:off x="1816687" y="3213847"/>
            <a:ext cx="85586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http://www.i-award.or.kr/web/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05E105-379C-4F32-B525-E1BC3D5B1ABF}"/>
              </a:ext>
            </a:extLst>
          </p:cNvPr>
          <p:cNvSpPr/>
          <p:nvPr/>
        </p:nvSpPr>
        <p:spPr>
          <a:xfrm>
            <a:off x="257019" y="823869"/>
            <a:ext cx="93280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한국인터넷전문가협회 에서 주관하는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어워드 코리아 </a:t>
            </a:r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2018 </a:t>
            </a:r>
            <a:r>
              <a:rPr lang="ko-KR" altLang="en-US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작품</a:t>
            </a:r>
          </a:p>
        </p:txBody>
      </p:sp>
    </p:spTree>
    <p:extLst>
      <p:ext uri="{BB962C8B-B14F-4D97-AF65-F5344CB8AC3E}">
        <p14:creationId xmlns:p14="http://schemas.microsoft.com/office/powerpoint/2010/main" val="205164759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928063" y="2813539"/>
            <a:ext cx="100944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이젠 게임도 할 수 있지</a:t>
            </a:r>
            <a:r>
              <a:rPr lang="en-US" altLang="ko-KR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28063" y="4153280"/>
            <a:ext cx="10465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http://www.huffingtonpost.kr/2015/12/16/story_n_8816318.html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03547" y="4674057"/>
            <a:ext cx="387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/>
              <a:t>20 Examples Of Best Web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9479" y="1625286"/>
            <a:ext cx="28940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2</a:t>
            </a:r>
          </a:p>
        </p:txBody>
      </p:sp>
    </p:spTree>
    <p:extLst>
      <p:ext uri="{BB962C8B-B14F-4D97-AF65-F5344CB8AC3E}">
        <p14:creationId xmlns:p14="http://schemas.microsoft.com/office/powerpoint/2010/main" val="324935806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834557" y="2748223"/>
            <a:ext cx="82814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안구정화가 필요해</a:t>
            </a:r>
            <a:r>
              <a:rPr lang="en-US" altLang="ko-KR" sz="8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471862" y="4049893"/>
            <a:ext cx="9267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https://robertsspaceindustries.com/starmap</a:t>
            </a:r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703547" y="4608741"/>
            <a:ext cx="387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b="1" dirty="0"/>
              <a:t>20 Examples Of Best Web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0385" y="1570845"/>
            <a:ext cx="26968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Top 1</a:t>
            </a:r>
          </a:p>
        </p:txBody>
      </p:sp>
    </p:spTree>
    <p:extLst>
      <p:ext uri="{BB962C8B-B14F-4D97-AF65-F5344CB8AC3E}">
        <p14:creationId xmlns:p14="http://schemas.microsoft.com/office/powerpoint/2010/main" val="13399349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77620" y="390984"/>
            <a:ext cx="62316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최초의 </a:t>
            </a:r>
            <a:r>
              <a:rPr lang="en-US" altLang="ko-KR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</a:t>
            </a:r>
            <a:r>
              <a:rPr lang="ko-KR" altLang="en-US" sz="66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</a:t>
            </a:r>
            <a:endParaRPr lang="en-US" altLang="ko-KR" sz="66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2B8CA5-F9D4-4BA2-A2D6-40A9F4D47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66" y="1931413"/>
            <a:ext cx="10295068" cy="377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466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008790" y="836712"/>
            <a:ext cx="415476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851703"/>
            <a:ext cx="6624736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기본요소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82675" y="1868358"/>
            <a:ext cx="4898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프로그램 언어가 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이라는 것을 알려준다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65189" y="1775132"/>
            <a:ext cx="4801314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&lt;head&gt;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&lt;title&gt;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Test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홈페이지	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&lt;/title&gt;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&lt;/head&gt;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&lt;body&gt;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환영합니다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&lt;/body&gt;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&lt;/html&gt;</a:t>
            </a:r>
          </a:p>
          <a:p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2486" y="2366570"/>
            <a:ext cx="3486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 서문의 시작과 끝을 알려준다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9179" y="2840568"/>
            <a:ext cx="3544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문서의 제목을 나타내주는 태그이다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3712" y="4781048"/>
            <a:ext cx="3626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 본문의 시작과 끝임을 알려준다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682675" y="1909305"/>
            <a:ext cx="4798782" cy="31821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622486" y="2407517"/>
            <a:ext cx="3358228" cy="31821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622485" y="2878132"/>
            <a:ext cx="3486853" cy="31821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08658" y="4802820"/>
            <a:ext cx="3486853" cy="31821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199771" y="38100"/>
            <a:ext cx="9348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18</a:t>
            </a:r>
          </a:p>
        </p:txBody>
      </p:sp>
    </p:spTree>
    <p:extLst>
      <p:ext uri="{BB962C8B-B14F-4D97-AF65-F5344CB8AC3E}">
        <p14:creationId xmlns:p14="http://schemas.microsoft.com/office/powerpoint/2010/main" val="233162870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279916" y="2423790"/>
            <a:ext cx="1301484" cy="1059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55840" y="3859758"/>
            <a:ext cx="3072341" cy="113251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35627" y="3791943"/>
            <a:ext cx="6912768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endParaRPr lang="en-US" altLang="ko-KR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15413" y="5304110"/>
            <a:ext cx="107531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요소의 일부로 시작태그와 종료 태그가 있다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lvl="0" algn="ctr">
              <a:defRPr lang="ko-KR" altLang="en-US"/>
            </a:pP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-1008790" y="836712"/>
            <a:ext cx="451250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851703"/>
            <a:ext cx="6624736" cy="70788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구성요소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62420" y="2423790"/>
            <a:ext cx="79346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&lt;p&gt;Hello, HTML!&lt;/p&gt;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190858" y="2401614"/>
            <a:ext cx="1802227" cy="1059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27441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829181" y="2385667"/>
            <a:ext cx="84376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 align = “center”&gt;Hello, HTML!&lt;/p&gt;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16631" y="2385668"/>
            <a:ext cx="1511083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55840" y="3642038"/>
            <a:ext cx="3072341" cy="113251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35627" y="3661311"/>
            <a:ext cx="6912768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  <a:endParaRPr lang="en-US" altLang="ko-KR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15413" y="5086390"/>
            <a:ext cx="107531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요소의 시작 태그 안에서 사용되는 것으로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좀 더 구체화된 명령어 체계를 의미한다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1008790" y="836712"/>
            <a:ext cx="451250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851703"/>
            <a:ext cx="6624736" cy="70788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구성요소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5399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81964" y="4153780"/>
            <a:ext cx="7553670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인터넷에서 하이퍼텍스트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(Hypertext)</a:t>
            </a:r>
          </a:p>
          <a:p>
            <a:pPr lvl="0" algn="ctr">
              <a:defRPr lang="ko-KR" altLang="en-US"/>
            </a:pPr>
            <a:r>
              <a:rPr lang="ko-KR" altLang="en-US" sz="44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교환하기 위하여 사용되는 통신규약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24911" y="1629091"/>
            <a:ext cx="9732537" cy="215443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8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</a:t>
            </a:r>
          </a:p>
          <a:p>
            <a:pPr lvl="0" algn="ctr">
              <a:defRPr lang="ko-KR" altLang="en-US"/>
            </a:pPr>
            <a:r>
              <a:rPr lang="en-US" altLang="ko-KR" sz="5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(Hyper Text Transfer Protocol)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039883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WEB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521568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687699" y="2559842"/>
            <a:ext cx="84376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 align = “center”&gt;Hello, HTML!&lt;/p&gt;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918857" y="2559842"/>
            <a:ext cx="1987689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55840" y="3816214"/>
            <a:ext cx="3072341" cy="113251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35627" y="3813715"/>
            <a:ext cx="6912768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  <a:endParaRPr lang="en-US" altLang="ko-KR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15413" y="5260567"/>
            <a:ext cx="107531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속성에 관련된 값이다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-1008790" y="836712"/>
            <a:ext cx="451250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851703"/>
            <a:ext cx="6624736" cy="70788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구성요소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8847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796559" y="2331236"/>
            <a:ext cx="84376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 align = “center”&gt;Hello, HTML!&lt;/p&gt;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579640" y="3547920"/>
            <a:ext cx="3072341" cy="113251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65659" y="3566970"/>
            <a:ext cx="2518962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endParaRPr lang="en-US" altLang="ko-KR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784576" y="5018378"/>
            <a:ext cx="3072341" cy="113251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92557" y="5030573"/>
            <a:ext cx="3456383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  <a:endParaRPr lang="en-US" altLang="ko-KR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419082" y="5022570"/>
            <a:ext cx="3072341" cy="113251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7062" y="5034765"/>
            <a:ext cx="3456383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  <a:endParaRPr lang="en-US" altLang="ko-KR" sz="7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796559" y="2307955"/>
            <a:ext cx="4395452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000243" y="2331404"/>
            <a:ext cx="1069587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468880" y="2327976"/>
            <a:ext cx="1485900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979617" y="2319974"/>
            <a:ext cx="1978640" cy="707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1008790" y="836712"/>
            <a:ext cx="451250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851703"/>
            <a:ext cx="6624736" cy="707886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구성요소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3725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2" grpId="0" animBg="1"/>
      <p:bldP spid="23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3242448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14789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443318" y="1484555"/>
            <a:ext cx="9305364" cy="50659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10288" y="703248"/>
            <a:ext cx="5571424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나만의 홈페이지를 만들어보자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BF57C4-955F-4AE6-96E9-D5838FCAE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96" y="1684240"/>
            <a:ext cx="7112301" cy="466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38851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008790" y="836712"/>
            <a:ext cx="555030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851703"/>
            <a:ext cx="6624736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body Tag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201668"/>
              </p:ext>
            </p:extLst>
          </p:nvPr>
        </p:nvGraphicFramePr>
        <p:xfrm>
          <a:off x="623392" y="2708920"/>
          <a:ext cx="1084920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2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background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 이미지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bgcolor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배경색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text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글꼴 색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link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링크 색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vlink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방문했던 링크 색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alink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링크를 클릭하는 순간의 색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2378648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008790" y="836712"/>
            <a:ext cx="436159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851703"/>
            <a:ext cx="9168341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문단태그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03580"/>
              </p:ext>
            </p:extLst>
          </p:nvPr>
        </p:nvGraphicFramePr>
        <p:xfrm>
          <a:off x="623392" y="3195816"/>
          <a:ext cx="10849205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2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태그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줄 바꿈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단을 나눔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6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&amp;</a:t>
                      </a:r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nbsp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띄어쓰기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68101789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4226965" y="1022256"/>
            <a:ext cx="787313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2" y="1052737"/>
            <a:ext cx="2970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문단태그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132998"/>
              </p:ext>
            </p:extLst>
          </p:nvPr>
        </p:nvGraphicFramePr>
        <p:xfrm>
          <a:off x="1967541" y="3225264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align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수평선의 정렬 방식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right,left,center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color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수평선의 색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size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수평선의 굵기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width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수평선의 가로 길이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noshade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그림자가 없는 평면의 수평선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15214" y="2199164"/>
            <a:ext cx="19912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&lt;hr&gt;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수평선을 표시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170115" y="38100"/>
            <a:ext cx="994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32</a:t>
            </a:r>
          </a:p>
        </p:txBody>
      </p:sp>
    </p:spTree>
    <p:extLst>
      <p:ext uri="{BB962C8B-B14F-4D97-AF65-F5344CB8AC3E}">
        <p14:creationId xmlns:p14="http://schemas.microsoft.com/office/powerpoint/2010/main" val="146589093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06094" y="2710057"/>
            <a:ext cx="6979796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&lt;h&gt;</a:t>
            </a:r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1~6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사이의 숫자와 함께 사용하여 글꼴 크기를 지정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/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ex) &lt;h1&gt;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안녕하세요 </a:t>
            </a:r>
            <a:r>
              <a:rPr lang="ko-KR" altLang="en-US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박병관입니다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&lt;/h1&gt;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-4226965" y="1022256"/>
            <a:ext cx="787313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2" y="1052737"/>
            <a:ext cx="2970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문단태그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70115" y="38100"/>
            <a:ext cx="994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32</a:t>
            </a:r>
          </a:p>
        </p:txBody>
      </p:sp>
    </p:spTree>
    <p:extLst>
      <p:ext uri="{BB962C8B-B14F-4D97-AF65-F5344CB8AC3E}">
        <p14:creationId xmlns:p14="http://schemas.microsoft.com/office/powerpoint/2010/main" val="102373677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" y="2330450"/>
            <a:ext cx="1210945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-2230691" y="989439"/>
            <a:ext cx="754919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2" y="1030965"/>
            <a:ext cx="479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문단태그 실습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(2-1)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9711596" y="2246894"/>
            <a:ext cx="2439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배경색 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tomato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1275" y="2317750"/>
            <a:ext cx="3197225" cy="10477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9" name="직사각형 8"/>
          <p:cNvSpPr/>
          <p:nvPr/>
        </p:nvSpPr>
        <p:spPr>
          <a:xfrm>
            <a:off x="4497387" y="3197225"/>
            <a:ext cx="3197225" cy="10477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직사각형 9"/>
          <p:cNvSpPr/>
          <p:nvPr/>
        </p:nvSpPr>
        <p:spPr>
          <a:xfrm>
            <a:off x="8953500" y="4079875"/>
            <a:ext cx="3197225" cy="104775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3" name="직사각형 12"/>
          <p:cNvSpPr/>
          <p:nvPr/>
        </p:nvSpPr>
        <p:spPr>
          <a:xfrm>
            <a:off x="-9105" y="3302000"/>
            <a:ext cx="7665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정렬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34886" y="4194175"/>
            <a:ext cx="7665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정렬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483861" y="5060950"/>
            <a:ext cx="7665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정렬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760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3" grpId="0"/>
      <p:bldP spid="14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230691" y="989439"/>
            <a:ext cx="754919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2" y="1030965"/>
            <a:ext cx="487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문단태그 실습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(2-2)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861280" y="3226302"/>
            <a:ext cx="548579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4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hr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태그를 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이용하여 페이지를 만드시오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358" y="1804313"/>
            <a:ext cx="856691" cy="4793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465952" y="2047788"/>
            <a:ext cx="28184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폭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100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120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461143" y="2936788"/>
            <a:ext cx="28280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폭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100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100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469503" y="3632420"/>
            <a:ext cx="2669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폭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100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80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82203" y="4269022"/>
            <a:ext cx="2669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폭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100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80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497652" y="4892641"/>
            <a:ext cx="26821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폭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100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크기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60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11496" y="5670035"/>
            <a:ext cx="923330" cy="5475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</a:rPr>
              <a:t>…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732081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3889109" y="1023729"/>
            <a:ext cx="780959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3257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Text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24356"/>
              </p:ext>
            </p:extLst>
          </p:nvPr>
        </p:nvGraphicFramePr>
        <p:xfrm>
          <a:off x="1990401" y="3858364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7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face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글꼴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굴림체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궁서체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돋움체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바탕체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color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글꼴 색을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size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글꼴의 크기를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321885" y="2576334"/>
            <a:ext cx="9417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&lt;font&gt;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글꼴이나 글꼴의 크기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글꼴 색 등 텍스트와 관련된 속성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2" name="곱셈 기호 1"/>
          <p:cNvSpPr/>
          <p:nvPr/>
        </p:nvSpPr>
        <p:spPr>
          <a:xfrm>
            <a:off x="-1260029" y="547003"/>
            <a:ext cx="14581791" cy="6277836"/>
          </a:xfrm>
          <a:prstGeom prst="mathMultiply">
            <a:avLst>
              <a:gd name="adj1" fmla="val 500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57290" y="5133918"/>
            <a:ext cx="1224928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HTML 5</a:t>
            </a:r>
            <a:r>
              <a:rPr lang="ko-KR" altLang="en-US" sz="2800" b="1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에서 더 이상 사용을 권장하지 않는 태그</a:t>
            </a:r>
            <a:endParaRPr lang="en-US" altLang="ko-KR" sz="2800" b="1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그러나</a:t>
            </a:r>
            <a:r>
              <a:rPr lang="en-US" altLang="ko-KR" sz="2800" b="1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, HTML5</a:t>
            </a:r>
            <a:r>
              <a:rPr lang="ko-KR" altLang="en-US" sz="2800" b="1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로 작성되지 않은 문서들도 많기 때문에 브라우저에서는 계속 지원</a:t>
            </a:r>
          </a:p>
        </p:txBody>
      </p:sp>
    </p:spTree>
    <p:extLst>
      <p:ext uri="{BB962C8B-B14F-4D97-AF65-F5344CB8AC3E}">
        <p14:creationId xmlns:p14="http://schemas.microsoft.com/office/powerpoint/2010/main" val="29890903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" y="1744355"/>
            <a:ext cx="12192000" cy="1828661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3397" y="1676539"/>
            <a:ext cx="11617291" cy="470898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</a:p>
          <a:p>
            <a:pPr lvl="0" algn="ctr">
              <a:defRPr lang="ko-KR" altLang="en-US"/>
            </a:pP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(Hyper Text Markup Language)</a:t>
            </a:r>
          </a:p>
          <a:p>
            <a:pPr lvl="0" algn="ctr">
              <a:defRPr lang="ko-KR" altLang="en-US"/>
            </a:pPr>
            <a:endParaRPr lang="en-US" altLang="ko-KR" sz="4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마크업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(Markup)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이용하여 웹에서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클라이언트에게 내용을 적절하게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표시하도록 </a:t>
            </a:r>
            <a:r>
              <a:rPr lang="ko-KR" altLang="en-US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규약되어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있는 웹 프로그램언어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3296878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69219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62941" y="2852936"/>
            <a:ext cx="263434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765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969435"/>
              </p:ext>
            </p:extLst>
          </p:nvPr>
        </p:nvGraphicFramePr>
        <p:xfrm>
          <a:off x="2013261" y="2359646"/>
          <a:ext cx="81280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3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태그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&lt;applet&gt;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문서에 포함되는 애플릿을 정의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&lt;big&gt;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큰 텍스트를 정의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&lt;center&gt;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텍스트를 가운데로 정렬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en-US" altLang="ko-KR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dir</a:t>
                      </a:r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디렉터리 리스트를 정의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&lt;font&gt;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 폰트</a:t>
                      </a:r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색상 및 크기 정의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&lt;frame&gt;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프레임을 정의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&lt;frameset&gt;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프레임의 집합 정의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&lt;strike&gt;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텍스트에 </a:t>
                      </a:r>
                      <a:r>
                        <a:rPr lang="ko-KR" altLang="en-US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취소선을</a:t>
                      </a:r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1603124" y="1023729"/>
            <a:ext cx="780959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1" y="1052737"/>
            <a:ext cx="5701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HTML5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지원하지 않는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Tag</a:t>
            </a:r>
          </a:p>
        </p:txBody>
      </p:sp>
    </p:spTree>
    <p:extLst>
      <p:ext uri="{BB962C8B-B14F-4D97-AF65-F5344CB8AC3E}">
        <p14:creationId xmlns:p14="http://schemas.microsoft.com/office/powerpoint/2010/main" val="196632186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664036"/>
              </p:ext>
            </p:extLst>
          </p:nvPr>
        </p:nvGraphicFramePr>
        <p:xfrm>
          <a:off x="2013261" y="2359646"/>
          <a:ext cx="81280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4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37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태그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&lt;b&gt; &lt;strong&gt;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텍스트의 굵기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en-US" altLang="ko-KR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</a:t>
                      </a:r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r>
                        <a:rPr lang="en-US" altLang="ko-KR" b="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&lt;</a:t>
                      </a:r>
                      <a:r>
                        <a:rPr lang="en-US" altLang="ko-KR" b="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em</a:t>
                      </a:r>
                      <a:r>
                        <a:rPr lang="en-US" altLang="ko-KR" b="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텍스트를 </a:t>
                      </a:r>
                      <a:r>
                        <a:rPr lang="ko-KR" altLang="en-US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이탤릭체로</a:t>
                      </a:r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표시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&lt;u&gt;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텍스트에 밑줄을 표시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&lt;sup&gt;,&lt;sub&gt;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텍스트를 위 첨자나 아래 첨자로 표시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&lt;s&gt;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텍스트를 가로지는 선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&lt;address&gt;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주소나 연락처 표시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&lt;pre&gt;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코드에 작성한 내용을 그대로 표시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en-US" altLang="ko-KR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xmp</a:t>
                      </a:r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코드에 작성한 내용 중 태그도 표시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3889109" y="1023729"/>
            <a:ext cx="780959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1" y="1052737"/>
            <a:ext cx="3257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Text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158893" y="38100"/>
            <a:ext cx="10166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27</a:t>
            </a:r>
          </a:p>
        </p:txBody>
      </p:sp>
    </p:spTree>
    <p:extLst>
      <p:ext uri="{BB962C8B-B14F-4D97-AF65-F5344CB8AC3E}">
        <p14:creationId xmlns:p14="http://schemas.microsoft.com/office/powerpoint/2010/main" val="311985343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343510" y="3007895"/>
          <a:ext cx="7697002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4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7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502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값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sz="240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author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문서의 저자를 표시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description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문서의 설명을 표시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keywords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문서의 키워드를 표시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latinLnBrk="1"/>
                      <a:endParaRPr lang="en-US" altLang="ko-KR" sz="1050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http-</a:t>
                      </a:r>
                      <a:r>
                        <a:rPr lang="en-US" altLang="ko-KR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equiv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content-type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문서의 </a:t>
                      </a:r>
                      <a:r>
                        <a:rPr lang="ko-KR" altLang="en-US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인코딩</a:t>
                      </a:r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문서 타입 선언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refresh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문서의 새로 고침 주기 및 이동 선언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content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http-</a:t>
                      </a:r>
                      <a:r>
                        <a:rPr lang="en-US" altLang="ko-KR" b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equiv</a:t>
                      </a:r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나 </a:t>
                      </a:r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r>
                        <a:rPr lang="en-US" altLang="ko-KR" b="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b="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속성의 값을 표시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charset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문자 셋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문자의 문자 셋 선언</a:t>
                      </a:r>
                      <a:r>
                        <a:rPr lang="en-US" altLang="ko-KR" b="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(utf-8, </a:t>
                      </a:r>
                      <a:r>
                        <a:rPr lang="en-US" altLang="ko-KR" b="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euc-kr</a:t>
                      </a:r>
                      <a:r>
                        <a:rPr lang="en-US" altLang="ko-KR" b="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b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5184896" y="1023729"/>
            <a:ext cx="904799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1" y="1052737"/>
            <a:ext cx="3335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Meta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19277" y="1699068"/>
            <a:ext cx="7145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&lt;meta&gt;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사이트의 정보를 지정하는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Tag (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검색엔진에게  정보제공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444331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6729811" y="4660527"/>
            <a:ext cx="5118710" cy="420718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29812" y="4643643"/>
            <a:ext cx="5118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 엔진에서 검색할 웹 사이트 키워드 표시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4611" y="2088297"/>
            <a:ext cx="1126462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&lt;!DOCTYPE html&gt;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&lt;head&gt;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&lt;meta name=“title” content=“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 	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&lt;meta name=“description”  content=“</a:t>
            </a:r>
            <a:r>
              <a:rPr lang="ko-KR" altLang="en-US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처음만든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페이지입니다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 	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&lt;meta name=“keywords”  content=“HTML5,CSS3”&gt;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&lt;/head&gt;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&lt;body&gt;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&lt;/body&gt;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&lt;/html&gt;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727243" y="3088400"/>
            <a:ext cx="2380781" cy="31821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76053" y="3016674"/>
            <a:ext cx="23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사이트 주제 표시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-5184896" y="1023729"/>
            <a:ext cx="9047998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7381" y="1052737"/>
            <a:ext cx="3335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Meta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737701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7381" y="1795320"/>
            <a:ext cx="944611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&lt;!DOCTYPE html&gt;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&lt;head&gt;		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&lt;meta http-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equiv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=“refresh”  content=“5”&gt;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&lt;/head&gt;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&lt;body&gt;</a:t>
            </a:r>
          </a:p>
          <a:p>
            <a:pPr marL="742950" indent="-742950"/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&lt;/body&gt;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&lt;/html&gt;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7381" y="1795320"/>
            <a:ext cx="11301684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&lt;!DOCTYPE html&gt;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&lt;head&gt;		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	&lt;meta http-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equiv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=“refresh”  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	content=“5;url=‘http://www.naver.com’”&gt;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&lt;/head&gt;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&lt;body&gt;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5</a:t>
            </a:r>
            <a:r>
              <a:rPr lang="ko-KR" altLang="en-US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초뒤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페이지로 이동합니다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&lt;/body&gt;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160377" y="3112463"/>
            <a:ext cx="2380781" cy="31821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-5184896" y="1023729"/>
            <a:ext cx="987835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7381" y="1052737"/>
            <a:ext cx="4166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Meta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실습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08504" y="3071516"/>
            <a:ext cx="23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새로고침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주기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59522" y="3105747"/>
            <a:ext cx="2380781" cy="31821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9523" y="3064800"/>
            <a:ext cx="23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페이지 </a:t>
            </a:r>
            <a:r>
              <a:rPr lang="ko-KR" altLang="en-US" sz="24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새로고침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811920" y="4612400"/>
            <a:ext cx="2380781" cy="31821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60047" y="4571453"/>
            <a:ext cx="2380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이동할 페이지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6092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22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87445" y="1052736"/>
            <a:ext cx="7110931" cy="58477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2" y="1052737"/>
            <a:ext cx="3096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List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29818"/>
              </p:ext>
            </p:extLst>
          </p:nvPr>
        </p:nvGraphicFramePr>
        <p:xfrm>
          <a:off x="1199456" y="3596104"/>
          <a:ext cx="988909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태그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ul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번호없는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목록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(Unordered List)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</a:t>
                      </a:r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ol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&gt;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번호있는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목록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(Ordered List)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&lt;dl&gt;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목록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(Definition List)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&lt;li&gt;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ul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태그와 </a:t>
                      </a:r>
                      <a:r>
                        <a:rPr lang="en-US" altLang="ko-KR" sz="1800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ol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태그 내에서 공통적으로 사용되는 태그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914362" y="2525142"/>
            <a:ext cx="65562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ul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&gt;, &lt;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ol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&gt;, &lt;dl&gt;, &lt;li&gt;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텍스트 작업을 할 때 목록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(list)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이용하여 </a:t>
            </a:r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가독성을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높임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161299" y="38100"/>
            <a:ext cx="1011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34</a:t>
            </a:r>
          </a:p>
        </p:txBody>
      </p:sp>
    </p:spTree>
    <p:extLst>
      <p:ext uri="{BB962C8B-B14F-4D97-AF65-F5344CB8AC3E}">
        <p14:creationId xmlns:p14="http://schemas.microsoft.com/office/powerpoint/2010/main" val="222831762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611" y="1844824"/>
            <a:ext cx="7924800" cy="4838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229611" y="1844824"/>
            <a:ext cx="5306549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228455" y="3573016"/>
            <a:ext cx="5306549" cy="3110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541475" y="3747492"/>
            <a:ext cx="2612936" cy="27058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3487445" y="1052736"/>
            <a:ext cx="7110931" cy="58477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7382" y="1052737"/>
            <a:ext cx="3096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List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9468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502693"/>
              </p:ext>
            </p:extLst>
          </p:nvPr>
        </p:nvGraphicFramePr>
        <p:xfrm>
          <a:off x="1199456" y="3988544"/>
          <a:ext cx="98890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type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순서의 형태를 지정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(1, a, A, </a:t>
                      </a:r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I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422324" y="2791852"/>
            <a:ext cx="5540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ol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ordered List</a:t>
            </a:r>
          </a:p>
          <a:p>
            <a:pPr marL="742950" indent="-742950" algn="ctr"/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 앞에 순서를 나타내는 형태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487445" y="1052736"/>
            <a:ext cx="7110931" cy="58477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2" y="1052737"/>
            <a:ext cx="3096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List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828601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994384"/>
              </p:ext>
            </p:extLst>
          </p:nvPr>
        </p:nvGraphicFramePr>
        <p:xfrm>
          <a:off x="1199456" y="4011404"/>
          <a:ext cx="98890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type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기호의 모양을 지정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(disc,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circle, square)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694030" y="2803282"/>
            <a:ext cx="499688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4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ul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Unordered List</a:t>
            </a:r>
          </a:p>
          <a:p>
            <a:pPr marL="742950" indent="-742950"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 앞에 순서가 표시되지 않은 형태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487445" y="1052736"/>
            <a:ext cx="7110931" cy="58477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2" y="1052737"/>
            <a:ext cx="3096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List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902706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687899"/>
              </p:ext>
            </p:extLst>
          </p:nvPr>
        </p:nvGraphicFramePr>
        <p:xfrm>
          <a:off x="1199456" y="3988544"/>
          <a:ext cx="9889098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dt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용어의 제목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(definition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term)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dd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용어에 대한 설명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(definition description)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03188" y="2806214"/>
            <a:ext cx="497764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&lt;dl&gt; Definition List</a:t>
            </a:r>
          </a:p>
          <a:p>
            <a:pPr marL="742950" indent="-742950"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용어에 대한 정의를 목록 형태로 제공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487445" y="1052736"/>
            <a:ext cx="7110931" cy="58477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2" y="1052737"/>
            <a:ext cx="3096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List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575572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0" y="2248410"/>
            <a:ext cx="12256316" cy="1252598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360" y="2228671"/>
            <a:ext cx="11617291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Hyper Text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-821376" y="4028872"/>
            <a:ext cx="138347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독자가 한 문서에 다른 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문서로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즉시 접근할 수 있는 텍스트 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704640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527" y="2276872"/>
            <a:ext cx="6066967" cy="3905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3487445" y="1052736"/>
            <a:ext cx="7110931" cy="58477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2" y="1052737"/>
            <a:ext cx="3096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List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05377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487445" y="1052736"/>
            <a:ext cx="7941286" cy="58477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2" y="1052737"/>
            <a:ext cx="3926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List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 실습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8" y="2058988"/>
            <a:ext cx="3320950" cy="410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9758648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435" y="2284802"/>
            <a:ext cx="6570632" cy="426769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230691" y="1000456"/>
            <a:ext cx="591032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2" y="1030965"/>
            <a:ext cx="3040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복습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97435" y="2284802"/>
            <a:ext cx="737998" cy="4363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/>
          <p:cNvSpPr/>
          <p:nvPr/>
        </p:nvSpPr>
        <p:spPr>
          <a:xfrm>
            <a:off x="2835433" y="2299769"/>
            <a:ext cx="889545" cy="4363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6378" y="2321056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두껍게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90230" y="1896671"/>
            <a:ext cx="1192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사이즈 </a:t>
            </a:r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89312" y="2930198"/>
            <a:ext cx="6078755" cy="36222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668067" y="3073417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List</a:t>
            </a:r>
            <a:r>
              <a:rPr lang="ko-KR" altLang="en-US" sz="2000" b="1" dirty="0">
                <a:solidFill>
                  <a:schemeClr val="bg1"/>
                </a:solidFill>
              </a:rPr>
              <a:t>태그를 활용할 것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15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6" grpId="0"/>
      <p:bldP spid="13" grpId="0"/>
      <p:bldP spid="14" grpId="0" animBg="1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230691" y="1000456"/>
            <a:ext cx="591032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2" y="1030965"/>
            <a:ext cx="3040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복습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736" y="3046967"/>
            <a:ext cx="8972550" cy="173355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705736" y="3046967"/>
            <a:ext cx="2381522" cy="33521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178365" y="261234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두껍게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705736" y="3473527"/>
            <a:ext cx="8972550" cy="13069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705736" y="4871866"/>
            <a:ext cx="397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List</a:t>
            </a:r>
            <a:r>
              <a:rPr lang="ko-KR" altLang="en-US" sz="2000" b="1" dirty="0">
                <a:solidFill>
                  <a:schemeClr val="bg1"/>
                </a:solidFill>
              </a:rPr>
              <a:t>태그 </a:t>
            </a:r>
            <a:r>
              <a:rPr lang="en-US" altLang="ko-KR" sz="2000" b="1" dirty="0">
                <a:solidFill>
                  <a:schemeClr val="bg1"/>
                </a:solidFill>
              </a:rPr>
              <a:t>/ Text </a:t>
            </a:r>
            <a:r>
              <a:rPr lang="ko-KR" altLang="en-US" sz="2000" b="1" dirty="0">
                <a:solidFill>
                  <a:schemeClr val="bg1"/>
                </a:solidFill>
              </a:rPr>
              <a:t>태그를 활용할 것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88642" y="3841789"/>
            <a:ext cx="1379381" cy="31998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직사각형 21"/>
          <p:cNvSpPr/>
          <p:nvPr/>
        </p:nvSpPr>
        <p:spPr>
          <a:xfrm>
            <a:off x="4847861" y="4420018"/>
            <a:ext cx="1200399" cy="36049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07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1" grpId="0" animBg="1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313045" y="1021087"/>
            <a:ext cx="730746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3467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Image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42886"/>
              </p:ext>
            </p:extLst>
          </p:nvPr>
        </p:nvGraphicFramePr>
        <p:xfrm>
          <a:off x="1775520" y="3156292"/>
          <a:ext cx="8832981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7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src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이미지의 경로 지정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파일 경로나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alt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이미지에 대한 설명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경로가 잘못되었을 경우</a:t>
                      </a:r>
                      <a:r>
                        <a:rPr lang="en-US" altLang="ko-KR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align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 정렬 방식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(left,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right, top, middle, bottom)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border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 주위의 테두리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height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이미지의 높이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width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이미지의 너비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hspace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좌우 여백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vspace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상하 여백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346687" y="1979300"/>
            <a:ext cx="556113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4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이미지를 웹에서 보여줄 때 사용하는 태그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169313" y="38100"/>
            <a:ext cx="9957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39</a:t>
            </a:r>
          </a:p>
        </p:txBody>
      </p:sp>
    </p:spTree>
    <p:extLst>
      <p:ext uri="{BB962C8B-B14F-4D97-AF65-F5344CB8AC3E}">
        <p14:creationId xmlns:p14="http://schemas.microsoft.com/office/powerpoint/2010/main" val="88121983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313045" y="1021087"/>
            <a:ext cx="1112700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7509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Image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절대경로와 상대경로 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74130" y="1979300"/>
            <a:ext cx="530626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절대경로 </a:t>
            </a:r>
          </a:p>
          <a:p>
            <a:pPr marL="742950" indent="-742950"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페이지나 파일이 가진 고유한 경로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8678" y="3953696"/>
            <a:ext cx="6055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lang="en-US" altLang="ko-KR" sz="24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</a:t>
            </a:r>
            <a:r>
              <a:rPr lang="en-US" altLang="ko-KR" sz="280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banana.png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alt=“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맛있는 바나나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9586" y="5316802"/>
            <a:ext cx="118648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</a:t>
            </a:r>
            <a:r>
              <a:rPr lang="en-US" altLang="ko-KR" sz="28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http://cfile4.uf.tistory.com/image/2606974F57948D082FC43C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</a:t>
            </a:r>
          </a:p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alt=“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하트 사과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53" y="3420781"/>
            <a:ext cx="1596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  local 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517" y="4736875"/>
            <a:ext cx="1446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Ex2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외부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469144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313045" y="1021087"/>
            <a:ext cx="1112700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7509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Image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절대경로와 상대경로 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04080" y="1979300"/>
            <a:ext cx="664637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상대경로 </a:t>
            </a:r>
          </a:p>
          <a:p>
            <a:pPr marL="742950" indent="-742950"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위치를 기준으로 페이지나 파일을 찾는 경로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2662" y="3731379"/>
            <a:ext cx="6927666" cy="710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</a:t>
            </a:r>
            <a:r>
              <a:rPr lang="en-US" altLang="ko-KR" sz="36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/banana.png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alt=“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맛있는 바나나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800" y="3278947"/>
            <a:ext cx="2104423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  root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67666" y="4840545"/>
            <a:ext cx="7137659" cy="77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</a:t>
            </a:r>
            <a:r>
              <a:rPr lang="en-US" altLang="ko-KR" sz="36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  <a:r>
              <a:rPr lang="en-US" altLang="ko-KR" sz="40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/banana.png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alt=“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맛있는 바나나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5136" y="4391190"/>
            <a:ext cx="2045753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Ex2 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상위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14153" y="5994508"/>
            <a:ext cx="7044685" cy="7786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</a:t>
            </a:r>
            <a:r>
              <a:rPr lang="en-US" altLang="ko-KR" sz="36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4000" dirty="0">
                <a:solidFill>
                  <a:srgbClr val="FFFF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/banana.png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 alt=“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맛있는 바나나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4755" y="5545153"/>
            <a:ext cx="2026517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Ex3 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404425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2230691" y="989439"/>
            <a:ext cx="762613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2" y="1030965"/>
            <a:ext cx="4904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Image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실습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776" y="2398591"/>
            <a:ext cx="5152776" cy="313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683030" y="2775443"/>
            <a:ext cx="490230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위와 같은 구조를 만든 뒤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ex_load.html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a.png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그림파일을 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불러오세요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8685906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2230691" y="989439"/>
            <a:ext cx="762613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2" y="1030965"/>
            <a:ext cx="4904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Image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실습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(4)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98084" y="2829220"/>
            <a:ext cx="5803192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&lt;image&gt;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태그를 이용하여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다음과 같은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페이지를 만드시오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전체페이지 수평 가운데정렬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685280" y="1493520"/>
            <a:ext cx="4389120" cy="4678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735" y="1637510"/>
            <a:ext cx="4128851" cy="445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 flipV="1">
            <a:off x="7660640" y="2204720"/>
            <a:ext cx="1036320" cy="1016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366000" y="2692400"/>
            <a:ext cx="0" cy="80264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355840" y="291921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86724" y="184554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50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55027753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313044" y="701407"/>
            <a:ext cx="722411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2" y="730415"/>
            <a:ext cx="3383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Table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28479"/>
              </p:ext>
            </p:extLst>
          </p:nvPr>
        </p:nvGraphicFramePr>
        <p:xfrm>
          <a:off x="1236028" y="1743100"/>
          <a:ext cx="10125392" cy="481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6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57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align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표의 정렬 방식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(left,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right, center)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bgcolor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표의 배경색을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background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표의 배경 이미지를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border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표의 테두리 두께를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bordercolor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표의 테두리 색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cellpadding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셀 안쪽 여백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cellspacing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셀과 셀 사이의 여백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width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표의 너비를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height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표의 높이를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frame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표의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바깥족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테두리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(above, below,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border, box, lhs, </a:t>
                      </a:r>
                      <a:r>
                        <a:rPr lang="en-US" altLang="ko-KR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rhs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en-US" altLang="ko-KR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hsides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en-US" altLang="ko-KR" baseline="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vsides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void)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rules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표의 안쪽 테두리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(all, cols,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rows, group, none)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caption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표의 제목이나 간단한 설명을 표시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93660" y="692696"/>
            <a:ext cx="285687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&lt;table&gt;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표를 만드는데 사용하는 태그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153283" y="38100"/>
            <a:ext cx="10278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49</a:t>
            </a:r>
          </a:p>
        </p:txBody>
      </p:sp>
    </p:spTree>
    <p:extLst>
      <p:ext uri="{BB962C8B-B14F-4D97-AF65-F5344CB8AC3E}">
        <p14:creationId xmlns:p14="http://schemas.microsoft.com/office/powerpoint/2010/main" val="35815332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직사각형 55"/>
          <p:cNvSpPr/>
          <p:nvPr/>
        </p:nvSpPr>
        <p:spPr>
          <a:xfrm>
            <a:off x="347323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54557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390"/>
          <a:stretch/>
        </p:blipFill>
        <p:spPr bwMode="auto">
          <a:xfrm>
            <a:off x="1454402" y="1228724"/>
            <a:ext cx="4342460" cy="460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494667" y="5833823"/>
            <a:ext cx="22029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Hyper Text</a:t>
            </a:r>
            <a:endParaRPr lang="ko-KR" altLang="en-US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315960" y="1228722"/>
            <a:ext cx="4560390" cy="4605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2953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112295"/>
              </p:ext>
            </p:extLst>
          </p:nvPr>
        </p:nvGraphicFramePr>
        <p:xfrm>
          <a:off x="1487488" y="3438128"/>
          <a:ext cx="9505056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align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행의 정렬 방식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(left,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right, center)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bgcolor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행의 배경색을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v</a:t>
                      </a:r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align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행의 세로 정렬 방식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(top, middle,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bottom)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height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행의 높이를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902052" y="2184286"/>
            <a:ext cx="238879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4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표에서 행을 관리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313044" y="701407"/>
            <a:ext cx="722411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2" y="730415"/>
            <a:ext cx="3383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Table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71904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956893"/>
              </p:ext>
            </p:extLst>
          </p:nvPr>
        </p:nvGraphicFramePr>
        <p:xfrm>
          <a:off x="1487488" y="2853608"/>
          <a:ext cx="9505056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24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i="0" dirty="0">
                          <a:solidFill>
                            <a:schemeClr val="tx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배달의민족 주아" pitchFamily="18" charset="-127"/>
                          <a:ea typeface="배달의민족 주아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align</a:t>
                      </a:r>
                      <a:endParaRPr lang="ko-KR" altLang="en-US" b="0" i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셀의 정렬 방식</a:t>
                      </a:r>
                      <a:r>
                        <a:rPr lang="en-US" altLang="ko-KR" b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(left,</a:t>
                      </a:r>
                      <a:r>
                        <a:rPr lang="en-US" altLang="ko-KR" b="0" baseline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 right)</a:t>
                      </a:r>
                      <a:r>
                        <a:rPr lang="ko-KR" altLang="en-US" b="0" baseline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을 지정</a:t>
                      </a:r>
                      <a:endParaRPr lang="en-US" altLang="ko-KR" b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valign</a:t>
                      </a:r>
                      <a:endParaRPr lang="ko-KR" altLang="en-US" b="0" i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셀에서의 세로 정렬 방식</a:t>
                      </a:r>
                      <a:r>
                        <a:rPr lang="en-US" altLang="ko-KR" b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(</a:t>
                      </a:r>
                      <a:r>
                        <a:rPr lang="en-US" altLang="ko-KR" b="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top,middle,bottom</a:t>
                      </a:r>
                      <a:r>
                        <a:rPr lang="en-US" altLang="ko-KR" b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)</a:t>
                      </a:r>
                      <a:r>
                        <a:rPr lang="ko-KR" altLang="en-US" b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backgruond</a:t>
                      </a:r>
                      <a:endParaRPr lang="ko-KR" altLang="en-US" b="0" i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셀의 배경 이미지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bgcolor</a:t>
                      </a:r>
                      <a:endParaRPr lang="ko-KR" altLang="en-US" b="0" i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셀의 배경색을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colspan</a:t>
                      </a:r>
                      <a:endParaRPr lang="ko-KR" altLang="en-US" b="0" i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셀의 병합을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rowspan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행의 병합을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 err="1">
                          <a:latin typeface="배달의민족 주아" pitchFamily="18" charset="-127"/>
                          <a:ea typeface="배달의민족 주아" pitchFamily="18" charset="-127"/>
                        </a:rPr>
                        <a:t>nowrap</a:t>
                      </a:r>
                      <a:endParaRPr lang="ko-KR" altLang="en-US" b="0" i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셀에서 줄 바꿈이 되자 않도록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i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width</a:t>
                      </a:r>
                      <a:endParaRPr lang="ko-KR" altLang="en-US" b="0" i="0" dirty="0">
                        <a:latin typeface="배달의민족 주아" pitchFamily="18" charset="-127"/>
                        <a:ea typeface="배달의민족 주아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latin typeface="배달의민족 주아" pitchFamily="18" charset="-127"/>
                          <a:ea typeface="배달의민족 주아" pitchFamily="18" charset="-127"/>
                        </a:rPr>
                        <a:t>셀의 너비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131168" y="1656916"/>
            <a:ext cx="393056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40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&lt;</a:t>
            </a:r>
            <a:r>
              <a:rPr lang="en-US" altLang="ko-KR" sz="4000" dirty="0" err="1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th</a:t>
            </a:r>
            <a:r>
              <a:rPr lang="en-US" altLang="ko-KR" sz="40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&gt;</a:t>
            </a:r>
            <a:r>
              <a:rPr lang="ko-KR" altLang="en-US" sz="40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와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&lt;td&gt;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태그 </a:t>
            </a:r>
            <a:endParaRPr lang="en-US" altLang="ko-KR" sz="40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  <a:p>
            <a:pPr marL="742950" indent="-742950" algn="ctr"/>
            <a:r>
              <a:rPr lang="ko-KR" altLang="en-US" sz="28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표에서 열을 관리할 때 사용</a:t>
            </a:r>
            <a:endParaRPr lang="en-US" altLang="ko-KR" sz="28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020144" y="730415"/>
            <a:ext cx="722411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2" y="730415"/>
            <a:ext cx="3380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HTML Table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itchFamily="18" charset="-127"/>
                <a:ea typeface="배달의민족 주아" pitchFamily="18" charset="-127"/>
              </a:rPr>
              <a:t>태그</a:t>
            </a:r>
            <a:endParaRPr lang="en-US" altLang="ko-KR" sz="3600" dirty="0">
              <a:solidFill>
                <a:schemeClr val="bg1"/>
              </a:solidFill>
              <a:latin typeface="배달의민족 주아" pitchFamily="18" charset="-127"/>
              <a:ea typeface="배달의민족 주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984768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313044" y="701407"/>
            <a:ext cx="7224110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2" y="730415"/>
            <a:ext cx="3383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Table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04A56A-3422-47E7-A532-BCD9F4182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777" y="1455350"/>
            <a:ext cx="6470445" cy="521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834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2230691" y="989439"/>
            <a:ext cx="762613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2" y="1030965"/>
            <a:ext cx="481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Table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실습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(6)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0" y="2093494"/>
            <a:ext cx="7978703" cy="405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8187666" y="3861465"/>
            <a:ext cx="3901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가로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600px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세로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300px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911896" y="4450130"/>
            <a:ext cx="1490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lightsteelblue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480786" y="4437430"/>
            <a:ext cx="1361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deepskyblue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482732" y="4921062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salmon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973148" y="5290394"/>
            <a:ext cx="1238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lightyellow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25737" y="5681684"/>
            <a:ext cx="61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plum</a:t>
            </a:r>
          </a:p>
        </p:txBody>
      </p:sp>
    </p:spTree>
    <p:extLst>
      <p:ext uri="{BB962C8B-B14F-4D97-AF65-F5344CB8AC3E}">
        <p14:creationId xmlns:p14="http://schemas.microsoft.com/office/powerpoint/2010/main" val="377240283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2230691" y="989439"/>
            <a:ext cx="762613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382" y="1030965"/>
            <a:ext cx="4813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Table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실습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(6)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27" y="3114358"/>
            <a:ext cx="10824567" cy="11844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85061" y="2251639"/>
            <a:ext cx="689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gray</a:t>
            </a:r>
          </a:p>
        </p:txBody>
      </p:sp>
      <p:cxnSp>
        <p:nvCxnSpPr>
          <p:cNvPr id="8" name="꺾인 연결선 7"/>
          <p:cNvCxnSpPr>
            <a:endCxn id="7" idx="3"/>
          </p:cNvCxnSpPr>
          <p:nvPr/>
        </p:nvCxnSpPr>
        <p:spPr>
          <a:xfrm rot="16200000" flipV="1">
            <a:off x="10239641" y="2686726"/>
            <a:ext cx="727822" cy="25775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/>
          <p:nvPr/>
        </p:nvCxnSpPr>
        <p:spPr>
          <a:xfrm rot="5400000">
            <a:off x="10942211" y="4111752"/>
            <a:ext cx="1030666" cy="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562144" y="4561380"/>
            <a:ext cx="1562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whitesmoke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88542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1103445" y="2993504"/>
          <a:ext cx="9889098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프레임의 이름을 지정한다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.target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속성을 사용할 때 필요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src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프레임에 해당하는 파일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파일 경로와 파일이름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scrolling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프레임에 스크롤 막대가 표시되지 않게 지정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(yes, no, auto)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align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프레임의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정렬 방식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(left,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right)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width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프레임의 너비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픽셀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height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프레임의 높이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픽셀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frameborder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프레임을 구분하는 테두리를 표시할지 여부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(0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이나 숫자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bordercolor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테두리 색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색상이나 색상 코드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483126" y="1739662"/>
            <a:ext cx="722665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&lt;iframe&gt;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웹 페이지를 자신의 웹 페이지에 포함시키는 태그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313044" y="701407"/>
            <a:ext cx="755357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2" y="730415"/>
            <a:ext cx="3593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iframe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66107" y="38100"/>
            <a:ext cx="1002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73</a:t>
            </a:r>
          </a:p>
        </p:txBody>
      </p:sp>
    </p:spTree>
    <p:extLst>
      <p:ext uri="{BB962C8B-B14F-4D97-AF65-F5344CB8AC3E}">
        <p14:creationId xmlns:p14="http://schemas.microsoft.com/office/powerpoint/2010/main" val="3644563943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712191" y="5915588"/>
            <a:ext cx="4399613" cy="335927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3494" y="2467602"/>
            <a:ext cx="57870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iframe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=“./test.html”&gt;&lt;/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iframe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313044" y="701407"/>
            <a:ext cx="7553574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2" y="730415"/>
            <a:ext cx="3593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iframe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394" y="3771018"/>
            <a:ext cx="7177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iframe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=http://www.daum.net&gt;&lt;/iframe&gt;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94783" y="5087684"/>
            <a:ext cx="10020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iframe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=“https://www.youtube.com/embed/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”&gt;&lt;/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iframe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4024" y="2029268"/>
            <a:ext cx="3294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내부 페이지 불러오기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5052" y="3336649"/>
            <a:ext cx="335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Ex2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외부 페이지 불러오기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1800" y="4639667"/>
            <a:ext cx="3935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Ex3 </a:t>
            </a:r>
            <a:r>
              <a:rPr lang="en-US" altLang="ko-KR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youtube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동영상 불러오기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3055584" y="5650172"/>
            <a:ext cx="670255" cy="436729"/>
          </a:xfrm>
          <a:prstGeom prst="bentConnector3">
            <a:avLst>
              <a:gd name="adj1" fmla="val -905"/>
            </a:avLst>
          </a:prstGeom>
          <a:ln w="28575">
            <a:solidFill>
              <a:srgbClr val="FFFFFF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07063" y="5909480"/>
            <a:ext cx="441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Youtube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동영상에서 오른쪽 클릭 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소스코드 복사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823839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230691" y="989439"/>
            <a:ext cx="762613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382" y="1030965"/>
            <a:ext cx="5013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iframe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실습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(9)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603144" y="3003433"/>
            <a:ext cx="647228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ex01.html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iframe 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태그를 통해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페이지에 포함시키세요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047878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750246"/>
              </p:ext>
            </p:extLst>
          </p:nvPr>
        </p:nvGraphicFramePr>
        <p:xfrm>
          <a:off x="1786950" y="3578716"/>
          <a:ext cx="9217024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3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href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연결할 문서의 경로나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동일 문서 내 특정 위치로 이동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target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링크된 내용이 열릴 대상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_blank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_parent, </a:t>
                      </a:r>
                      <a:r>
                        <a:rPr lang="en-US" altLang="ko-KR" baseline="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_self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_top, </a:t>
                      </a:r>
                      <a:r>
                        <a:rPr lang="en-US" altLang="ko-KR" baseline="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framename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702171" y="2382024"/>
            <a:ext cx="48958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&lt;a&gt;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하이퍼링크를 만들 때 사용하는 태그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313045" y="1021087"/>
            <a:ext cx="705065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1" y="1052737"/>
            <a:ext cx="309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Link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163703" y="38100"/>
            <a:ext cx="10070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36</a:t>
            </a:r>
          </a:p>
        </p:txBody>
      </p:sp>
    </p:spTree>
    <p:extLst>
      <p:ext uri="{BB962C8B-B14F-4D97-AF65-F5344CB8AC3E}">
        <p14:creationId xmlns:p14="http://schemas.microsoft.com/office/powerpoint/2010/main" val="3216564374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380775" y="2630650"/>
            <a:ext cx="8062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&lt;a 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href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=“http://www.naver.com”&gt;</a:t>
            </a:r>
            <a:r>
              <a:rPr lang="ko-KR" altLang="en-US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네이버로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이동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&lt;/a&gt;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313045" y="1021087"/>
            <a:ext cx="705065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1" y="1052737"/>
            <a:ext cx="309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Link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44661" y="4527463"/>
            <a:ext cx="72449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&lt;a 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href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=“http://www.naver.com”&gt;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src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=“../naver.png” alt=“</a:t>
            </a:r>
            <a:r>
              <a:rPr lang="ko-KR" altLang="en-US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로고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&lt;/a&gt;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42548" y="4091852"/>
            <a:ext cx="210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Ex2 image link)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8462" y="2152386"/>
            <a:ext cx="1910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 text link)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16194" y="3142494"/>
            <a:ext cx="8020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&lt;a 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href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=“./page/next_page.html”&gt;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페이지로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&lt;/a&gt;</a:t>
            </a:r>
          </a:p>
        </p:txBody>
      </p:sp>
    </p:spTree>
    <p:extLst>
      <p:ext uri="{BB962C8B-B14F-4D97-AF65-F5344CB8AC3E}">
        <p14:creationId xmlns:p14="http://schemas.microsoft.com/office/powerpoint/2010/main" val="128322356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-182879" y="1383434"/>
            <a:ext cx="6038852" cy="970731"/>
          </a:xfrm>
          <a:prstGeom prst="rect">
            <a:avLst/>
          </a:prstGeom>
          <a:solidFill>
            <a:srgbClr val="615758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372" y="1360062"/>
            <a:ext cx="7054552" cy="984885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“Tim” Berners-Lee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ko-KR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월드 </a:t>
            </a:r>
            <a:r>
              <a:rPr lang="ko-KR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와이드</a:t>
            </a:r>
            <a:r>
              <a:rPr lang="ko-KR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웹의 하이퍼텍스트 시스템을 고안 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69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658489" y="2279538"/>
            <a:ext cx="6078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&lt;h1 id=“top”&gt;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찾아라 맛있는 음식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!!!!&lt;/h1&gt;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313045" y="1021087"/>
            <a:ext cx="705065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1" y="1052737"/>
            <a:ext cx="309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Link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9478" y="2942577"/>
            <a:ext cx="2568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 algn="ctr"/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67379" y="5460146"/>
            <a:ext cx="4661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&lt;a 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href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=“#top”&gt;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맨 위로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&lt;/a&gt;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96922" y="1778343"/>
            <a:ext cx="2502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해당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이동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6939745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747173" y="2545633"/>
            <a:ext cx="4414045" cy="2927119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3313045" y="1021087"/>
            <a:ext cx="705065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7381" y="1052737"/>
            <a:ext cx="309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Link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0489" y="3412994"/>
            <a:ext cx="44289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&lt;a </a:t>
            </a:r>
            <a:r>
              <a:rPr lang="en-US" altLang="ko-KR" sz="28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href</a:t>
            </a:r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=“test2.html#top”&gt;</a:t>
            </a: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</a:t>
            </a:r>
            <a:endParaRPr lang="en-US" altLang="ko-KR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&lt;/a&gt;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6457" y="1805639"/>
            <a:ext cx="4095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Ex2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다른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page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해당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이동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27167" y="2545632"/>
            <a:ext cx="4414045" cy="2927119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805788" y="2409961"/>
            <a:ext cx="245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12242" y="3794956"/>
            <a:ext cx="4428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&lt;p id=“top”&gt;hello&lt;/p&gt;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05788" y="4272423"/>
            <a:ext cx="245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31405" y="2422800"/>
            <a:ext cx="245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831405" y="4637527"/>
            <a:ext cx="245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42950" indent="-742950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cxnSp>
        <p:nvCxnSpPr>
          <p:cNvPr id="4" name="직선 화살표 연결선 3"/>
          <p:cNvCxnSpPr>
            <a:stCxn id="12" idx="3"/>
          </p:cNvCxnSpPr>
          <p:nvPr/>
        </p:nvCxnSpPr>
        <p:spPr>
          <a:xfrm flipV="1">
            <a:off x="5229458" y="4105491"/>
            <a:ext cx="1482784" cy="1"/>
          </a:xfrm>
          <a:prstGeom prst="straightConnector1">
            <a:avLst/>
          </a:prstGeom>
          <a:ln w="76200">
            <a:solidFill>
              <a:schemeClr val="bg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075882" y="5616764"/>
            <a:ext cx="1712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test1.html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056721" y="5590234"/>
            <a:ext cx="1775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test2.html</a:t>
            </a:r>
          </a:p>
        </p:txBody>
      </p:sp>
    </p:spTree>
    <p:extLst>
      <p:ext uri="{BB962C8B-B14F-4D97-AF65-F5344CB8AC3E}">
        <p14:creationId xmlns:p14="http://schemas.microsoft.com/office/powerpoint/2010/main" val="4074201975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332" y="2935711"/>
            <a:ext cx="501967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230691" y="989439"/>
            <a:ext cx="826300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942" y="1030965"/>
            <a:ext cx="591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Table,iframe,a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종합실습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" name="꺾인 연결선 2"/>
          <p:cNvCxnSpPr>
            <a:endCxn id="5124" idx="1"/>
          </p:cNvCxnSpPr>
          <p:nvPr/>
        </p:nvCxnSpPr>
        <p:spPr>
          <a:xfrm flipV="1">
            <a:off x="3741671" y="2749944"/>
            <a:ext cx="4579941" cy="848204"/>
          </a:xfrm>
          <a:prstGeom prst="bentConnector3">
            <a:avLst>
              <a:gd name="adj1" fmla="val -190"/>
            </a:avLst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3098801" y="3617622"/>
            <a:ext cx="1097320" cy="456411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4196121" y="3617621"/>
            <a:ext cx="1306047" cy="456411"/>
          </a:xfrm>
          <a:prstGeom prst="ellipse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/>
          <p:nvPr/>
        </p:nvCxnSpPr>
        <p:spPr>
          <a:xfrm>
            <a:off x="4799869" y="4074034"/>
            <a:ext cx="3559845" cy="1585827"/>
          </a:xfrm>
          <a:prstGeom prst="bentConnector3">
            <a:avLst>
              <a:gd name="adj1" fmla="val -303"/>
            </a:avLst>
          </a:prstGeom>
          <a:ln w="571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21612" y="3735698"/>
            <a:ext cx="197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ex03_img01.html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2" y="2642804"/>
            <a:ext cx="2305447" cy="33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992332" y="5659861"/>
            <a:ext cx="1630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ex03_01.html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612" y="1764189"/>
            <a:ext cx="3657393" cy="197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611" y="4225123"/>
            <a:ext cx="3656381" cy="197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8359712" y="6225939"/>
            <a:ext cx="2016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ex03_img02.html</a:t>
            </a:r>
          </a:p>
        </p:txBody>
      </p:sp>
    </p:spTree>
    <p:extLst>
      <p:ext uri="{BB962C8B-B14F-4D97-AF65-F5344CB8AC3E}">
        <p14:creationId xmlns:p14="http://schemas.microsoft.com/office/powerpoint/2010/main" val="31847987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230691" y="989439"/>
            <a:ext cx="826300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942" y="1030965"/>
            <a:ext cx="591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Table,iframe,a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종합실습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86105" y="1920086"/>
            <a:ext cx="72243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&lt;!DOCTYPE html&gt;</a:t>
            </a:r>
          </a:p>
          <a:p>
            <a:r>
              <a:rPr lang="en-US" altLang="ko-KR" sz="28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&lt;html&gt;</a:t>
            </a:r>
          </a:p>
          <a:p>
            <a:pPr lvl="1"/>
            <a:r>
              <a:rPr lang="en-US" altLang="ko-KR" sz="28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&lt;head&gt;</a:t>
            </a:r>
          </a:p>
          <a:p>
            <a:pPr lvl="2"/>
            <a:r>
              <a:rPr lang="en-US" altLang="ko-KR" sz="28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&lt;meta charset="EUC-KR"&gt;</a:t>
            </a:r>
          </a:p>
          <a:p>
            <a:pPr lvl="2"/>
            <a:r>
              <a:rPr lang="en-US" altLang="ko-KR" sz="28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&lt;title&gt;Insert title here&lt;/title&gt;</a:t>
            </a:r>
          </a:p>
          <a:p>
            <a:pPr lvl="1"/>
            <a:r>
              <a:rPr lang="en-US" altLang="ko-KR" sz="28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&lt;/head&gt;</a:t>
            </a:r>
          </a:p>
          <a:p>
            <a:pPr lvl="1"/>
            <a:r>
              <a:rPr lang="en-US" altLang="ko-KR" sz="28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&lt;body&gt;</a:t>
            </a:r>
          </a:p>
          <a:p>
            <a:pPr lvl="1"/>
            <a:r>
              <a:rPr lang="en-US" altLang="ko-KR" sz="28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	</a:t>
            </a:r>
            <a:r>
              <a:rPr lang="en-US" altLang="ko-KR" sz="2800" dirty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&lt;</a:t>
            </a:r>
            <a:r>
              <a:rPr lang="en-US" altLang="ko-KR" sz="2800" dirty="0" err="1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img</a:t>
            </a:r>
            <a:r>
              <a:rPr lang="en-US" altLang="ko-KR" sz="2800" dirty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 </a:t>
            </a:r>
            <a:r>
              <a:rPr lang="en-US" altLang="ko-KR" sz="2800" dirty="0" err="1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src</a:t>
            </a:r>
            <a:r>
              <a:rPr lang="en-US" altLang="ko-KR" sz="2800" dirty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="../</a:t>
            </a:r>
            <a:r>
              <a:rPr lang="en-US" altLang="ko-KR" sz="2800" dirty="0" err="1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img</a:t>
            </a:r>
            <a:r>
              <a:rPr lang="en-US" altLang="ko-KR" sz="2800" dirty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/01.png" alt="</a:t>
            </a:r>
            <a:r>
              <a:rPr lang="ko-KR" altLang="en-US" sz="2800" dirty="0" err="1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미니언</a:t>
            </a:r>
            <a:r>
              <a:rPr lang="en-US" altLang="ko-KR" sz="2800" dirty="0">
                <a:solidFill>
                  <a:srgbClr val="FFFF00"/>
                </a:solidFill>
                <a:latin typeface="배달의민족 주아" pitchFamily="18" charset="-127"/>
                <a:ea typeface="배달의민족 주아" pitchFamily="18" charset="-127"/>
              </a:rPr>
              <a:t>1"/&gt;</a:t>
            </a:r>
          </a:p>
          <a:p>
            <a:pPr lvl="1"/>
            <a:r>
              <a:rPr lang="en-US" altLang="ko-KR" sz="28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&lt;/body&gt;</a:t>
            </a:r>
          </a:p>
          <a:p>
            <a:r>
              <a:rPr lang="en-US" altLang="ko-KR" sz="28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&lt;/html&gt;</a:t>
            </a:r>
            <a:endParaRPr lang="en-US" altLang="ko-KR" dirty="0">
              <a:solidFill>
                <a:srgbClr val="FFFF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670550"/>
      </p:ext>
    </p:extLst>
  </p:cSld>
  <p:clrMapOvr>
    <a:masterClrMapping/>
  </p:clrMapOvr>
  <p:transition spd="slow"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230691" y="989439"/>
            <a:ext cx="826300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78329" y="2043704"/>
            <a:ext cx="930312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&lt;table </a:t>
            </a:r>
            <a:r>
              <a:rPr lang="en-US" altLang="ko-KR" sz="2000" u="sng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width="500" align="center" border="1"&gt;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align="center"&gt;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&lt;td 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colspan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="4"&gt;&lt;h2&gt;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미니언즈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컬렉션에 오신 걸 환영합니다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!&lt;/h2&gt;&lt;/td&gt;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align="center"&gt;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&lt;td&gt;&lt;a 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href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="ex01.html" target="page"&gt;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정상미니언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&lt;/a&gt;&lt;/td&gt;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&lt;td&gt;&lt;a 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href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="ex02.html" target="page"&gt;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눈 하나 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미니언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&lt;/a&gt;&lt;/td&gt;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&lt;td&gt;&lt;a 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href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="ex03.html" target="page"&gt;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삼바미니언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&lt;/a&gt;&lt;/td&gt;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&lt;td&gt;&lt;a 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href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="ex04.html" target="page"&gt;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바나나미니언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&lt;/a&gt;&lt;/td&gt;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align="center"&gt;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&lt;td 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colspan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="4"&gt;&lt;iframe name="page“ width="500"height="150"&gt;&lt;/iframe&gt; &lt;/td&gt;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</a:t>
            </a:r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&lt;/table&gt;</a:t>
            </a:r>
            <a:endParaRPr lang="en-US" altLang="ko-KR" sz="1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942" y="1030965"/>
            <a:ext cx="5914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Table,iframe,a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종합실습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113762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09055" y="989439"/>
            <a:ext cx="865279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4716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en-US" altLang="ko-KR" sz="3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/ legend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04255" y="2910900"/>
            <a:ext cx="3558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fieldset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페이지 내용을 그룹화하는데 사용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내용주위에 박스 라인을 그림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95235" y="4523800"/>
            <a:ext cx="265322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&lt;legend&gt;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en-US" altLang="ko-KR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Fieldset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요소의 제목입력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9615840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09056" y="989439"/>
            <a:ext cx="972095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5681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</a:t>
            </a:r>
            <a:r>
              <a:rPr lang="en-US" altLang="ko-KR" sz="32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fieldset</a:t>
            </a:r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/ legend </a:t>
            </a:r>
            <a:r>
              <a:rPr lang="ko-KR" altLang="en-US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실습</a:t>
            </a:r>
            <a:endParaRPr lang="en-US" altLang="ko-KR" sz="3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8" y="2430463"/>
            <a:ext cx="7334052" cy="350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0767775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09055" y="989439"/>
            <a:ext cx="71297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3193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New Tag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82167" y="3380800"/>
            <a:ext cx="4828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&lt;mark&gt;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형광펜으로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특정단어들을 칠해서 강조하는 효과와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비슷하며 문장 내의 중요한 부분에 강조효과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664088638"/>
      </p:ext>
    </p:extLst>
  </p:cSld>
  <p:clrMapOvr>
    <a:masterClrMapping/>
  </p:clrMapOvr>
  <p:transition spd="slow"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87446" y="989439"/>
            <a:ext cx="7208137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3193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New Tag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90663" y="2896488"/>
            <a:ext cx="601158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&lt;details&gt;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추가적인 정보를 나타내거나 사용자가 요청하는 정보를 나타냄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96731" y="4408656"/>
            <a:ext cx="63855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&lt;summary&gt;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부모요소인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details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요소의 내용에 대한 요약이나 캡션 등을 나타냄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949122"/>
      </p:ext>
    </p:extLst>
  </p:cSld>
  <p:clrMapOvr>
    <a:masterClrMapping/>
  </p:clrMapOvr>
  <p:transition spd="slow"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87445" y="989439"/>
            <a:ext cx="72212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3193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New Tag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800" y="3455851"/>
            <a:ext cx="3096505" cy="2503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903" y="2359650"/>
            <a:ext cx="3115050" cy="482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화살표 연결선 3"/>
          <p:cNvCxnSpPr>
            <a:stCxn id="3075" idx="2"/>
            <a:endCxn id="3074" idx="0"/>
          </p:cNvCxnSpPr>
          <p:nvPr/>
        </p:nvCxnSpPr>
        <p:spPr>
          <a:xfrm flipH="1">
            <a:off x="6576053" y="2841741"/>
            <a:ext cx="4375" cy="61411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30554" y="2917962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92631410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24825E5-8DF0-425E-90DF-FBD18367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781050"/>
            <a:ext cx="565785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96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09055" y="989439"/>
            <a:ext cx="722507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3193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New Tag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2819" y="2877696"/>
            <a:ext cx="498726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&lt;ruby&gt;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주석으로 텍스트 주변에 나타나는 텍스트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rt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marL="742950" indent="-742950" algn="ctr"/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표현하고 싶은 값을 입력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문자에대한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설명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발음 등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763454420"/>
      </p:ext>
    </p:extLst>
  </p:cSld>
  <p:clrMapOvr>
    <a:masterClrMapping/>
  </p:clrMapOvr>
  <p:transition spd="slow">
    <p:push dir="u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09055" y="989439"/>
            <a:ext cx="71297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3193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New Tag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173" y="3033713"/>
            <a:ext cx="5482294" cy="195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638800" y="3071813"/>
            <a:ext cx="2916267" cy="681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10840"/>
      </p:ext>
    </p:extLst>
  </p:cSld>
  <p:clrMapOvr>
    <a:masterClrMapping/>
  </p:clrMapOvr>
  <p:transition spd="slow"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09055" y="989439"/>
            <a:ext cx="71297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3193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New Tag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66138" y="2477646"/>
            <a:ext cx="48606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&lt;video&gt;&amp; &lt;audio&gt;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웹페이지에서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동영상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오디오를  삽입 해주는 기능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500459"/>
              </p:ext>
            </p:extLst>
          </p:nvPr>
        </p:nvGraphicFramePr>
        <p:xfrm>
          <a:off x="1402904" y="3484498"/>
          <a:ext cx="988909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muted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음소거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controls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비디오 재생 도구를 출력할지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autoplay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비디오를 자동 재생할지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loop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비디오를 반복할지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src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삽입하려는 파일의 경로와 파일이름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11150076" y="38100"/>
            <a:ext cx="10342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66</a:t>
            </a:r>
          </a:p>
        </p:txBody>
      </p:sp>
    </p:spTree>
    <p:extLst>
      <p:ext uri="{BB962C8B-B14F-4D97-AF65-F5344CB8AC3E}">
        <p14:creationId xmlns:p14="http://schemas.microsoft.com/office/powerpoint/2010/main" val="2367784243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09055" y="989439"/>
            <a:ext cx="71297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3193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New Tag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73845" y="2132032"/>
            <a:ext cx="9785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&lt;video muted  </a:t>
            </a:r>
            <a:r>
              <a:rPr lang="en-US" altLang="ko-KR" sz="2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poster=“./</a:t>
            </a:r>
            <a:r>
              <a:rPr lang="en-US" altLang="ko-KR" sz="2000" b="1" dirty="0" err="1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img</a:t>
            </a:r>
            <a:r>
              <a:rPr lang="en-US" altLang="ko-KR" sz="2000" b="1" dirty="0">
                <a:solidFill>
                  <a:srgbClr val="FFFF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/car.png” 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autoplay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=“./assets/cars.mp4”&gt;&lt;/video&gt;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73845" y="5496106"/>
            <a:ext cx="5025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&lt;audio controls  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=“./assets/cars.mp3”&gt;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73845" y="3175956"/>
            <a:ext cx="723307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&lt;video width=“320”  height=“240”&gt;</a:t>
            </a:r>
          </a:p>
          <a:p>
            <a:pPr marL="742950" indent="-74295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&lt;source  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=“./assets/cars.mp4”  type=“video/mp4”&gt;</a:t>
            </a:r>
          </a:p>
          <a:p>
            <a:pPr marL="742950" indent="-74295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&lt;source  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src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=“./assets/cars.ogg”  type=“video/</a:t>
            </a:r>
            <a:r>
              <a:rPr lang="en-US" altLang="ko-KR" sz="20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ogg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”&gt;</a:t>
            </a:r>
          </a:p>
          <a:p>
            <a:pPr marL="742950" indent="-74295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	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당신의 브라우저는  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video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태그를 지원하지 않습니다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742950" indent="-742950"/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&lt;/video&gt;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2640" y="1730064"/>
            <a:ext cx="1598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Ex1 video 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3807" y="2713364"/>
            <a:ext cx="3621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Ex2 video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개 설정하기 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2640" y="5034441"/>
            <a:ext cx="1653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Ex3 audio )</a:t>
            </a:r>
            <a:endParaRPr lang="en-US" altLang="ko-KR" sz="1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595658" y="1776435"/>
            <a:ext cx="2739020" cy="335927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45031" y="1770031"/>
            <a:ext cx="26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MP4, 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WebM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Ogg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지원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19079" y="5087011"/>
            <a:ext cx="2739020" cy="335927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51169" y="5080607"/>
            <a:ext cx="2524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MP3, Wav, 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Ogg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지원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184274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359657" y="5430665"/>
            <a:ext cx="5042220" cy="335927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2542" y="5430665"/>
            <a:ext cx="505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플래시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swf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동영상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avi,mpeg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음악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wav,midi</a:t>
            </a:r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지원</a:t>
            </a:r>
            <a:endParaRPr lang="en-US" altLang="ko-KR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409055" y="989439"/>
            <a:ext cx="712974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3193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New Tag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45677" y="2477646"/>
            <a:ext cx="45015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&lt;embed&gt;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웹페이지에서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멀티미디어를  삽입 해주는 기능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51988"/>
              </p:ext>
            </p:extLst>
          </p:nvPr>
        </p:nvGraphicFramePr>
        <p:xfrm>
          <a:off x="1402904" y="3484498"/>
          <a:ext cx="988909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height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재생 매체의 높이를 픽셀 단위로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width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재생 매체의 너비를 픽셀 단위로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type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삽입하려는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파일의 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MIME</a:t>
                      </a:r>
                      <a:r>
                        <a:rPr lang="en-US" altLang="ko-KR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18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타입을 지정</a:t>
                      </a:r>
                      <a:endParaRPr lang="ko-KR" altLang="en-US" sz="1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src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삽입하려는 파일의 경로와 파일이름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751994"/>
      </p:ext>
    </p:extLst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87446" y="989439"/>
            <a:ext cx="807309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41583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HTML New Tag </a:t>
            </a:r>
            <a:r>
              <a:rPr lang="ko-KR" altLang="en-US" sz="3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실습</a:t>
            </a:r>
            <a:endParaRPr lang="en-US" altLang="ko-KR" sz="3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4" name="직선 화살표 연결선 3"/>
          <p:cNvCxnSpPr>
            <a:stCxn id="4098" idx="3"/>
          </p:cNvCxnSpPr>
          <p:nvPr/>
        </p:nvCxnSpPr>
        <p:spPr>
          <a:xfrm>
            <a:off x="4370816" y="2451622"/>
            <a:ext cx="1344149" cy="0"/>
          </a:xfrm>
          <a:prstGeom prst="straightConnector1">
            <a:avLst/>
          </a:prstGeom>
          <a:ln w="38100">
            <a:solidFill>
              <a:srgbClr val="FFFF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53199" y="2545897"/>
            <a:ext cx="779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FFFF"/>
                </a:solidFill>
                <a:latin typeface="배달의민족 주아" pitchFamily="18" charset="-127"/>
                <a:ea typeface="배달의민족 주아" pitchFamily="18" charset="-127"/>
              </a:rPr>
              <a:t>Click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127" y="2150102"/>
            <a:ext cx="2914689" cy="603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65" y="2150102"/>
            <a:ext cx="5387352" cy="4272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1955538522"/>
      </p:ext>
    </p:extLst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230691" y="989439"/>
            <a:ext cx="599267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382" y="1030965"/>
            <a:ext cx="3239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Final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14495" y="2670574"/>
            <a:ext cx="27573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나만의</a:t>
            </a:r>
            <a:endParaRPr lang="en-US" altLang="ko-KR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홈페이지를</a:t>
            </a:r>
            <a:endParaRPr lang="en-US" altLang="ko-KR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ko-KR" altLang="en-US" sz="4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만들자</a:t>
            </a:r>
            <a:endParaRPr lang="en-US" altLang="ko-KR" sz="4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BC30D73-BD4B-4F81-BD4C-72EC38B33E0A}"/>
              </a:ext>
            </a:extLst>
          </p:cNvPr>
          <p:cNvSpPr/>
          <p:nvPr/>
        </p:nvSpPr>
        <p:spPr>
          <a:xfrm>
            <a:off x="3937522" y="1151068"/>
            <a:ext cx="9305364" cy="506594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DD31CDD-7D1D-4A9C-A1FF-7B4417A69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800" y="1350753"/>
            <a:ext cx="7112301" cy="466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49572"/>
      </p:ext>
    </p:extLst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230691" y="989439"/>
            <a:ext cx="599267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382" y="1030965"/>
            <a:ext cx="3239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Final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88998" y="1377300"/>
            <a:ext cx="401100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lvl="0" indent="-742950">
              <a:buAutoNum type="arabicPeriod"/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</a:t>
            </a:r>
          </a:p>
          <a:p>
            <a:pPr marL="742950" lvl="0" indent="-742950">
              <a:buAutoNum type="arabicPeriod"/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ruby</a:t>
            </a:r>
          </a:p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font</a:t>
            </a:r>
          </a:p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mark</a:t>
            </a:r>
          </a:p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u</a:t>
            </a:r>
          </a:p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xmp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table</a:t>
            </a:r>
          </a:p>
          <a:p>
            <a:pPr lvl="0">
              <a:defRPr lang="ko-KR" altLang="en-US"/>
            </a:pP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bordercolor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lvl="0" algn="ctr">
              <a:defRPr lang="ko-KR" altLang="en-US"/>
            </a:pP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26724"/>
          <a:stretch/>
        </p:blipFill>
        <p:spPr>
          <a:xfrm>
            <a:off x="623406" y="2031414"/>
            <a:ext cx="7608180" cy="412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74660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/>
          <a:srcRect r="27176"/>
          <a:stretch/>
        </p:blipFill>
        <p:spPr>
          <a:xfrm>
            <a:off x="1407573" y="1732949"/>
            <a:ext cx="10134187" cy="19907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2230691" y="989439"/>
            <a:ext cx="599267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382" y="1030965"/>
            <a:ext cx="3239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Final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실습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03712" y="3866344"/>
            <a:ext cx="65417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사용태그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defRPr lang="ko-KR" altLang="en-US"/>
            </a:pP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4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fieldset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 sup  3. u  4. a</a:t>
            </a:r>
          </a:p>
          <a:p>
            <a:pPr lvl="0">
              <a:defRPr lang="ko-KR" altLang="en-US"/>
            </a:pP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details  6. </a:t>
            </a:r>
            <a:r>
              <a:rPr lang="en-US" altLang="ko-KR" sz="4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7. </a:t>
            </a:r>
            <a:r>
              <a:rPr lang="en-US" altLang="ko-KR" sz="4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iframe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>
              <a:defRPr lang="ko-KR" altLang="en-US"/>
            </a:pP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8. table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769650" y="2353248"/>
            <a:ext cx="1727200" cy="400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706254" y="1387237"/>
            <a:ext cx="1835506" cy="335927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685909" y="1425374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네이버</a:t>
            </a:r>
            <a:r>
              <a:rPr lang="ko-KR" altLang="en-US" sz="1400" dirty="0">
                <a:solidFill>
                  <a:schemeClr val="bg1"/>
                </a:solidFill>
              </a:rPr>
              <a:t> 사이트로 이동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" name="꺾인 연결선 5"/>
          <p:cNvCxnSpPr>
            <a:stCxn id="12" idx="0"/>
            <a:endCxn id="4" idx="1"/>
          </p:cNvCxnSpPr>
          <p:nvPr/>
        </p:nvCxnSpPr>
        <p:spPr>
          <a:xfrm rot="16200000" flipV="1">
            <a:off x="9772588" y="1492585"/>
            <a:ext cx="773985" cy="947341"/>
          </a:xfrm>
          <a:prstGeom prst="bentConnector4">
            <a:avLst>
              <a:gd name="adj1" fmla="val 40059"/>
              <a:gd name="adj2" fmla="val 124131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438308" y="3890067"/>
            <a:ext cx="2420730" cy="335927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93298" y="3918217"/>
            <a:ext cx="2465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유투브</a:t>
            </a:r>
            <a:r>
              <a:rPr lang="ko-KR" altLang="en-US" sz="1400" dirty="0">
                <a:solidFill>
                  <a:schemeClr val="bg1"/>
                </a:solidFill>
              </a:rPr>
              <a:t> 생활코딩 </a:t>
            </a:r>
            <a:r>
              <a:rPr lang="en-US" altLang="ko-KR" sz="1400" dirty="0">
                <a:solidFill>
                  <a:schemeClr val="bg1"/>
                </a:solidFill>
              </a:rPr>
              <a:t>HTML </a:t>
            </a:r>
            <a:r>
              <a:rPr lang="ko-KR" altLang="en-US" sz="1400" dirty="0">
                <a:solidFill>
                  <a:schemeClr val="bg1"/>
                </a:solidFill>
              </a:rPr>
              <a:t>영상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98967" y="3197980"/>
            <a:ext cx="2470989" cy="400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17" idx="1"/>
            <a:endCxn id="16" idx="1"/>
          </p:cNvCxnSpPr>
          <p:nvPr/>
        </p:nvCxnSpPr>
        <p:spPr>
          <a:xfrm rot="10800000" flipH="1" flipV="1">
            <a:off x="8898966" y="3398204"/>
            <a:ext cx="494331" cy="673902"/>
          </a:xfrm>
          <a:prstGeom prst="bentConnector3">
            <a:avLst>
              <a:gd name="adj1" fmla="val -46244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653425"/>
      </p:ext>
    </p:extLst>
  </p:cSld>
  <p:clrMapOvr>
    <a:masterClrMapping/>
  </p:clrMapOvr>
  <p:transition spd="slow"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41998" y="2242436"/>
            <a:ext cx="3616024" cy="1084057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44005" y="2202367"/>
            <a:ext cx="3065198" cy="120032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lvl="0">
              <a:defRPr lang="ko-KR" altLang="en-US"/>
            </a:pPr>
            <a:r>
              <a:rPr lang="en-US" altLang="ko-KR" sz="7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&lt;form&gt;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246" y="3511285"/>
            <a:ext cx="11527405" cy="132343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4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입력받는</a:t>
            </a:r>
            <a:r>
              <a:rPr lang="ko-KR" altLang="en-US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웹 페이지를 만들 때 사용</a:t>
            </a:r>
            <a:endParaRPr lang="en-US" altLang="ko-KR" sz="4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algn="ctr">
              <a:defRPr lang="ko-KR" altLang="en-US"/>
            </a:pP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&lt;input&gt;, &lt;select&gt;, &lt;</a:t>
            </a:r>
            <a:r>
              <a:rPr lang="en-US" altLang="ko-KR" sz="40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textarea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15680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88021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1158092" y="38100"/>
            <a:ext cx="1018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80</a:t>
            </a:r>
          </a:p>
        </p:txBody>
      </p:sp>
    </p:spTree>
    <p:extLst>
      <p:ext uri="{BB962C8B-B14F-4D97-AF65-F5344CB8AC3E}">
        <p14:creationId xmlns:p14="http://schemas.microsoft.com/office/powerpoint/2010/main" val="17509304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/>
          <p:cNvSpPr/>
          <p:nvPr/>
        </p:nvSpPr>
        <p:spPr>
          <a:xfrm>
            <a:off x="6725015" y="612029"/>
            <a:ext cx="2808312" cy="28083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>
                <a:solidFill>
                  <a:schemeClr val="bg1"/>
                </a:solidFill>
              </a:rPr>
              <a:t>HTML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8434365" y="3420341"/>
            <a:ext cx="2808312" cy="28083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JavaScript</a:t>
            </a:r>
            <a:endParaRPr lang="ko-KR" altLang="en-US" sz="3200" dirty="0"/>
          </a:p>
        </p:txBody>
      </p:sp>
      <p:sp>
        <p:nvSpPr>
          <p:cNvPr id="8" name="타원 7"/>
          <p:cNvSpPr/>
          <p:nvPr/>
        </p:nvSpPr>
        <p:spPr>
          <a:xfrm>
            <a:off x="5073062" y="3420341"/>
            <a:ext cx="2808312" cy="28083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dirty="0"/>
              <a:t>CSS</a:t>
            </a:r>
            <a:endParaRPr lang="ko-KR" altLang="en-US" sz="3600" dirty="0"/>
          </a:p>
        </p:txBody>
      </p:sp>
      <p:sp>
        <p:nvSpPr>
          <p:cNvPr id="9" name="포인트가 5개인 별 8"/>
          <p:cNvSpPr/>
          <p:nvPr/>
        </p:nvSpPr>
        <p:spPr>
          <a:xfrm>
            <a:off x="7871253" y="2456254"/>
            <a:ext cx="504056" cy="504056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포인트가 5개인 별 9"/>
          <p:cNvSpPr/>
          <p:nvPr/>
        </p:nvSpPr>
        <p:spPr>
          <a:xfrm>
            <a:off x="6047304" y="5228282"/>
            <a:ext cx="504056" cy="504056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포인트가 5개인 별 10"/>
          <p:cNvSpPr/>
          <p:nvPr/>
        </p:nvSpPr>
        <p:spPr>
          <a:xfrm>
            <a:off x="6472987" y="5228282"/>
            <a:ext cx="504056" cy="504056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포인트가 5개인 별 11"/>
          <p:cNvSpPr/>
          <p:nvPr/>
        </p:nvSpPr>
        <p:spPr>
          <a:xfrm>
            <a:off x="9409757" y="5500136"/>
            <a:ext cx="504056" cy="504056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포인트가 5개인 별 12"/>
          <p:cNvSpPr/>
          <p:nvPr/>
        </p:nvSpPr>
        <p:spPr>
          <a:xfrm>
            <a:off x="9835440" y="5500136"/>
            <a:ext cx="504056" cy="504056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포인트가 5개인 별 13"/>
          <p:cNvSpPr/>
          <p:nvPr/>
        </p:nvSpPr>
        <p:spPr>
          <a:xfrm>
            <a:off x="9612357" y="5153962"/>
            <a:ext cx="504056" cy="504056"/>
          </a:xfrm>
          <a:prstGeom prst="star5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21163" y="2106974"/>
            <a:ext cx="412965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홈페이지</a:t>
            </a:r>
            <a:endParaRPr lang="en-US" altLang="ko-KR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9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구성</a:t>
            </a:r>
            <a:endParaRPr lang="en-US" altLang="ko-KR" sz="9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283125" y="38100"/>
            <a:ext cx="7681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 2</a:t>
            </a:r>
          </a:p>
        </p:txBody>
      </p:sp>
    </p:spTree>
    <p:extLst>
      <p:ext uri="{BB962C8B-B14F-4D97-AF65-F5344CB8AC3E}">
        <p14:creationId xmlns:p14="http://schemas.microsoft.com/office/powerpoint/2010/main" val="270797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3215680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88021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659" y="969377"/>
            <a:ext cx="6067995" cy="54509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5" y="1942589"/>
            <a:ext cx="10401300" cy="3505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37418" y="1941527"/>
            <a:ext cx="55007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462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87445" y="989439"/>
            <a:ext cx="74765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29877"/>
            <a:ext cx="3330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input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642789"/>
              </p:ext>
            </p:extLst>
          </p:nvPr>
        </p:nvGraphicFramePr>
        <p:xfrm>
          <a:off x="1295467" y="3933056"/>
          <a:ext cx="9889098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필드를 구분하는 이름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size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대문자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기준 삼아 필드의 크기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value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기본값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maxlength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필드에 입력할 수 있는 글자 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제한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readonly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필드를 읽기 전용으로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690256" y="2055252"/>
            <a:ext cx="53896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Text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 줄짜리 텍스트를 </a:t>
            </a:r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입력받을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때 사용하는 형식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5" y="3180978"/>
            <a:ext cx="5715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11691" y="3068960"/>
            <a:ext cx="6048672" cy="6480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427738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385935"/>
              </p:ext>
            </p:extLst>
          </p:nvPr>
        </p:nvGraphicFramePr>
        <p:xfrm>
          <a:off x="1103445" y="4110960"/>
          <a:ext cx="988909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필드를 구분하는 이름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size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대문자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기준 삼아 필드의 크기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maxlength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필드에 입력할 수 있는 글자 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제한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048413" y="2225154"/>
            <a:ext cx="61189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Password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형태로 텍스트를 </a:t>
            </a:r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입력받을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때 사용하는 형식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200" y="3406879"/>
            <a:ext cx="5689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023659" y="3255829"/>
            <a:ext cx="6048672" cy="6480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487445" y="989439"/>
            <a:ext cx="74765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381" y="1029877"/>
            <a:ext cx="3330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input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992545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87445" y="989439"/>
            <a:ext cx="74765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29877"/>
            <a:ext cx="3330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input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565644"/>
              </p:ext>
            </p:extLst>
          </p:nvPr>
        </p:nvGraphicFramePr>
        <p:xfrm>
          <a:off x="1244667" y="3945756"/>
          <a:ext cx="98890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for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입력창의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입력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658695" y="2753752"/>
            <a:ext cx="53511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label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라벨안의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텍스트와 </a:t>
            </a:r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입력창에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연관을 주는 태그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663961862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691232"/>
              </p:ext>
            </p:extLst>
          </p:nvPr>
        </p:nvGraphicFramePr>
        <p:xfrm>
          <a:off x="1295467" y="5273888"/>
          <a:ext cx="9889098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필드의 이름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value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단추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표시할 글자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328055" y="2175537"/>
            <a:ext cx="9074495" cy="861774"/>
            <a:chOff x="996040" y="2175537"/>
            <a:chExt cx="6805872" cy="861774"/>
          </a:xfrm>
        </p:grpSpPr>
        <p:sp>
          <p:nvSpPr>
            <p:cNvPr id="13" name="TextBox 12"/>
            <p:cNvSpPr txBox="1"/>
            <p:nvPr/>
          </p:nvSpPr>
          <p:spPr>
            <a:xfrm>
              <a:off x="996040" y="2175537"/>
              <a:ext cx="219435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742950" indent="-742950" algn="ctr"/>
              <a:r>
                <a:rPr lang="en-US" altLang="ko-KR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Button </a:t>
              </a:r>
              <a:r>
                <a:rPr lang="ko-KR" altLang="en-US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형식</a:t>
              </a:r>
              <a:endPara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742950" indent="-742950"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일반적으로 자바스크립트와 연계</a:t>
              </a:r>
              <a:endPara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05054" y="2175537"/>
              <a:ext cx="309685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742950" indent="-742950" algn="ctr"/>
              <a:r>
                <a:rPr lang="en-US" altLang="ko-KR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Submit </a:t>
              </a:r>
              <a:r>
                <a:rPr lang="ko-KR" altLang="en-US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형식</a:t>
              </a:r>
              <a:endPara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742950" indent="-742950"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폼의 내용을 </a:t>
              </a:r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action </a:t>
              </a:r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속성이 지정한 위치로 전송</a:t>
              </a:r>
              <a:endPara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05177" y="3575338"/>
            <a:ext cx="8922463" cy="861774"/>
            <a:chOff x="1055555" y="3037311"/>
            <a:chExt cx="6691847" cy="861774"/>
          </a:xfrm>
        </p:grpSpPr>
        <p:sp>
          <p:nvSpPr>
            <p:cNvPr id="10" name="TextBox 9"/>
            <p:cNvSpPr txBox="1"/>
            <p:nvPr/>
          </p:nvSpPr>
          <p:spPr>
            <a:xfrm>
              <a:off x="1055555" y="3037311"/>
              <a:ext cx="207532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742950" indent="-742950" algn="ctr"/>
              <a:r>
                <a:rPr lang="en-US" altLang="ko-KR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Reset </a:t>
              </a:r>
              <a:r>
                <a:rPr lang="ko-KR" altLang="en-US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형식</a:t>
              </a:r>
              <a:endPara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742950" indent="-742950"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폼의 내용을 </a:t>
              </a:r>
              <a:r>
                <a:rPr lang="ko-KR" altLang="en-US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초깃값으로</a:t>
              </a:r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재설정</a:t>
              </a:r>
              <a:endPara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59565" y="3037311"/>
              <a:ext cx="298783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742950" indent="-742950" algn="ctr"/>
              <a:r>
                <a:rPr lang="en-US" altLang="ko-KR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Hidden </a:t>
              </a:r>
              <a:r>
                <a:rPr lang="ko-KR" altLang="en-US" sz="32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형식</a:t>
              </a:r>
              <a:endPara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marL="742950" indent="-742950" algn="ctr"/>
              <a:r>
                <a:rPr lang="ko-KR" altLang="en-US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숨김 필드로 화면에 보여지지 않게 할 때 사용</a:t>
              </a:r>
              <a:endPara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pic>
        <p:nvPicPr>
          <p:cNvPr id="16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030004" y="3122912"/>
            <a:ext cx="917472" cy="45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279106" y="4509121"/>
            <a:ext cx="961001" cy="475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7891359" y="3037311"/>
            <a:ext cx="1180972" cy="5760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69119" y="4458861"/>
            <a:ext cx="1180972" cy="5760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744" y="3109465"/>
            <a:ext cx="976249" cy="45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2148481" y="3037311"/>
            <a:ext cx="1180972" cy="5760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-3487445" y="989439"/>
            <a:ext cx="74765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7381" y="1029877"/>
            <a:ext cx="3330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input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3761378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014471" y="1678885"/>
            <a:ext cx="42178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email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입력받을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때 사용하는 형식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3487445" y="989439"/>
            <a:ext cx="74765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381" y="1029877"/>
            <a:ext cx="3330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input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98994" y="4092054"/>
            <a:ext cx="42178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tel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이메일을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입력받을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때 사용하는 형식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279461"/>
              </p:ext>
            </p:extLst>
          </p:nvPr>
        </p:nvGraphicFramePr>
        <p:xfrm>
          <a:off x="1295467" y="2866256"/>
          <a:ext cx="9889098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required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검증작업 실시여부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75135"/>
              </p:ext>
            </p:extLst>
          </p:nvPr>
        </p:nvGraphicFramePr>
        <p:xfrm>
          <a:off x="1295467" y="5203056"/>
          <a:ext cx="988909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required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검증작업 실시여부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pattern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 패턴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title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패턴알림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270049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530447"/>
              </p:ext>
            </p:extLst>
          </p:nvPr>
        </p:nvGraphicFramePr>
        <p:xfrm>
          <a:off x="1124752" y="4342234"/>
          <a:ext cx="988909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필드를 구분하는 이름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value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데이터의 값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checked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현재 항목을 확인할지 여부를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39984" y="2432504"/>
            <a:ext cx="52293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Radio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항목 중 하나만 선택할 때 사용하는 형식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5517" y="2437999"/>
            <a:ext cx="5096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Checkbox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여러 항목을 동시에 선택할 때 사용하는 형식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484519" y="3500371"/>
            <a:ext cx="2112235" cy="5760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33452" y="3501628"/>
            <a:ext cx="3456384" cy="5760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491" y="3565267"/>
            <a:ext cx="1760289" cy="44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219" y="3579297"/>
            <a:ext cx="3102849" cy="417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-3487445" y="989439"/>
            <a:ext cx="74765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7381" y="1029877"/>
            <a:ext cx="3330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input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6752262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952908"/>
              </p:ext>
            </p:extLst>
          </p:nvPr>
        </p:nvGraphicFramePr>
        <p:xfrm>
          <a:off x="1103445" y="4326984"/>
          <a:ext cx="988909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필드의 이름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size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크기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숫자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readonly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필드를 읽기 전용으로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28820" y="2276872"/>
            <a:ext cx="37353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File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파일을 첨부할 때 사용하는 형식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128" y="3429000"/>
            <a:ext cx="4330701" cy="5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3698591" y="3345993"/>
            <a:ext cx="4724525" cy="740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3487445" y="989439"/>
            <a:ext cx="74765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381" y="1029877"/>
            <a:ext cx="3008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File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0926784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075311" y="4213086"/>
            <a:ext cx="3905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datetime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-local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시간을 지정</a:t>
            </a:r>
            <a:endParaRPr lang="ko-KR" altLang="en-US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52871" y="5282208"/>
            <a:ext cx="4724525" cy="6590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371" y="5408533"/>
            <a:ext cx="4331484" cy="41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601734" y="2340878"/>
            <a:ext cx="29033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연도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월</a:t>
            </a:r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 형식을 지정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95239" y="3410000"/>
            <a:ext cx="3264363" cy="6590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5" b="16150"/>
          <a:stretch/>
        </p:blipFill>
        <p:spPr bwMode="auto">
          <a:xfrm>
            <a:off x="4496502" y="3543300"/>
            <a:ext cx="3052865" cy="37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3487445" y="989439"/>
            <a:ext cx="74765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7381" y="1029877"/>
            <a:ext cx="3200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date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9614296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818766"/>
              </p:ext>
            </p:extLst>
          </p:nvPr>
        </p:nvGraphicFramePr>
        <p:xfrm>
          <a:off x="3469422" y="4913848"/>
          <a:ext cx="5280587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71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min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숫자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max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숫자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870260" y="2396366"/>
            <a:ext cx="25651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number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수치를 입력하는 형식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113250" y="2595376"/>
            <a:ext cx="2496277" cy="740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694" y="2649163"/>
            <a:ext cx="2109192" cy="632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58" y="3977745"/>
            <a:ext cx="2156064" cy="39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7107152" y="3905736"/>
            <a:ext cx="2496277" cy="5760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51026" y="3566150"/>
            <a:ext cx="39677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range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특정 범위의 수치를 입력하는 형식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3487446" y="989439"/>
            <a:ext cx="9371421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7381" y="1029877"/>
            <a:ext cx="5356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number / range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0646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3072991354"/>
              </p:ext>
            </p:extLst>
          </p:nvPr>
        </p:nvGraphicFramePr>
        <p:xfrm>
          <a:off x="3929326" y="473739"/>
          <a:ext cx="9169039" cy="6112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7038590" y="3320538"/>
            <a:ext cx="623744" cy="45719"/>
            <a:chOff x="2829520" y="2568426"/>
            <a:chExt cx="484217" cy="35492"/>
          </a:xfrm>
        </p:grpSpPr>
        <p:sp>
          <p:nvSpPr>
            <p:cNvPr id="14" name="직선 연결선 3"/>
            <p:cNvSpPr/>
            <p:nvPr/>
          </p:nvSpPr>
          <p:spPr>
            <a:xfrm rot="11880000">
              <a:off x="2829520" y="2568426"/>
              <a:ext cx="484217" cy="35492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7746"/>
                  </a:moveTo>
                  <a:lnTo>
                    <a:pt x="484217" y="17746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직선 연결선 4"/>
            <p:cNvSpPr/>
            <p:nvPr/>
          </p:nvSpPr>
          <p:spPr>
            <a:xfrm rot="22680000">
              <a:off x="3059524" y="2574066"/>
              <a:ext cx="24210" cy="24210"/>
            </a:xfrm>
            <a:prstGeom prst="rect">
              <a:avLst/>
            </a:prstGeom>
            <a:ln w="25400"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222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500" kern="120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349715" y="2768715"/>
            <a:ext cx="46378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홈페이지를 만들 때 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필요한 기술</a:t>
            </a:r>
            <a:endParaRPr lang="en-US" altLang="ko-K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6322109"/>
      </p:ext>
    </p:extLst>
  </p:cSld>
  <p:clrMapOvr>
    <a:masterClrMapping/>
  </p:clrMapOvr>
  <p:transition spd="slow">
    <p:push dir="u"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425770" y="2392432"/>
            <a:ext cx="34708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color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색을 지정할 때 사용하는 형식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92821" y="3501008"/>
            <a:ext cx="4407435" cy="24482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150" y="3645025"/>
            <a:ext cx="4109721" cy="2110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3487445" y="989439"/>
            <a:ext cx="7476516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381" y="1029877"/>
            <a:ext cx="3375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color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7423450"/>
      </p:ext>
    </p:extLst>
  </p:cSld>
  <p:clrMapOvr>
    <a:masterClrMapping/>
  </p:clrMapOvr>
  <p:transition spd="slow">
    <p:push dir="u"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305802"/>
              </p:ext>
            </p:extLst>
          </p:nvPr>
        </p:nvGraphicFramePr>
        <p:xfrm>
          <a:off x="1199456" y="4326984"/>
          <a:ext cx="988909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필드의 이름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size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목록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상자에 보여지는 항목</a:t>
                      </a:r>
                      <a:r>
                        <a:rPr lang="en-US" altLang="ko-KR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(item)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개수를 지정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multiple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필드에서 여러 항목을 선택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909725" y="2382768"/>
            <a:ext cx="61815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&lt;select&gt;</a:t>
            </a: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목록상자나 </a:t>
            </a:r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콤보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박스로 폼을 구성할 때 사용하는 태그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7" b="66641"/>
          <a:stretch/>
        </p:blipFill>
        <p:spPr bwMode="auto">
          <a:xfrm>
            <a:off x="5098559" y="3469693"/>
            <a:ext cx="1852204" cy="506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281248" y="3473014"/>
            <a:ext cx="1486827" cy="4320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47861" y="3341732"/>
            <a:ext cx="2304256" cy="740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3487446" y="989439"/>
            <a:ext cx="7556245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7381" y="1029877"/>
            <a:ext cx="3541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select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314755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87446" y="989439"/>
            <a:ext cx="8928993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1" y="1052737"/>
            <a:ext cx="4838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select-&gt;option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957811"/>
              </p:ext>
            </p:extLst>
          </p:nvPr>
        </p:nvGraphicFramePr>
        <p:xfrm>
          <a:off x="1247461" y="5201880"/>
          <a:ext cx="9889098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value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항목을 선택하였을 때 전송할 값을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selected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기본적으로</a:t>
                      </a:r>
                      <a:r>
                        <a:rPr lang="ko-KR" altLang="en-US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선택되는 항목을 지정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209386" y="1916832"/>
            <a:ext cx="60152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&lt;option&gt;</a:t>
            </a:r>
          </a:p>
          <a:p>
            <a:pPr marL="742950" indent="-742950" algn="ctr"/>
            <a:r>
              <a: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&lt;select&gt; 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태그가 만드는 필드의 항목을 만드는 태그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9" b="4132"/>
          <a:stretch/>
        </p:blipFill>
        <p:spPr bwMode="auto">
          <a:xfrm>
            <a:off x="5406066" y="2996953"/>
            <a:ext cx="1852204" cy="1909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281248" y="2924944"/>
            <a:ext cx="2087883" cy="20882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281759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487446" y="1052736"/>
            <a:ext cx="8173787" cy="58477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7382" y="1052737"/>
            <a:ext cx="415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textarea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568152"/>
              </p:ext>
            </p:extLst>
          </p:nvPr>
        </p:nvGraphicFramePr>
        <p:xfrm>
          <a:off x="1103445" y="4748232"/>
          <a:ext cx="988909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5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name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필드의 이름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cols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대문자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기준으로 개수 만큼의 너비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rows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대문자 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기준으로 개수 만큼의 높이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개수</a:t>
                      </a:r>
                      <a:r>
                        <a:rPr lang="en-US" altLang="ko-KR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altLang="en-US" sz="1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readonly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필드를 읽기 전용으로 지정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136360" y="1829966"/>
            <a:ext cx="592021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textarea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게시판이나 메일처럼 여러 줄에 걸쳐 데이터를 작성할 때 사용</a:t>
            </a:r>
            <a:endParaRPr lang="en-US" altLang="ko-KR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34121"/>
              </p:ext>
            </p:extLst>
          </p:nvPr>
        </p:nvGraphicFramePr>
        <p:xfrm>
          <a:off x="1175709" y="2870558"/>
          <a:ext cx="9744571" cy="1566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" name="Image" r:id="rId4" imgW="8710920" imgH="1866600" progId="Photoshop.Image.13">
                  <p:embed/>
                </p:oleObj>
              </mc:Choice>
              <mc:Fallback>
                <p:oleObj name="Image" r:id="rId4" imgW="8710920" imgH="18666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5709" y="2870558"/>
                        <a:ext cx="9744571" cy="1566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949958" y="2744760"/>
            <a:ext cx="10138597" cy="18363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555694"/>
      </p:ext>
    </p:extLst>
  </p:cSld>
  <p:clrMapOvr>
    <a:masterClrMapping/>
  </p:clrMapOvr>
  <p:transition spd="slow">
    <p:push dir="u"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922381"/>
              </p:ext>
            </p:extLst>
          </p:nvPr>
        </p:nvGraphicFramePr>
        <p:xfrm>
          <a:off x="3389413" y="5373216"/>
          <a:ext cx="5712172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9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4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Datalist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121920" marR="1219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472500" y="2286412"/>
            <a:ext cx="34628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 algn="ctr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datalist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42950" indent="-742950" algn="ctr"/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 후보 목록을 </a:t>
            </a:r>
            <a:r>
              <a:rPr lang="ko-KR" altLang="en-US" sz="24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만들때</a:t>
            </a:r>
            <a:r>
              <a: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</a:t>
            </a:r>
            <a:endParaRPr lang="en-US" altLang="ko-KR" sz="2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611153" y="3281216"/>
            <a:ext cx="5280587" cy="18363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136" y="3410729"/>
            <a:ext cx="4926911" cy="159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-3487446" y="1052736"/>
            <a:ext cx="8173787" cy="584775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382" y="1052737"/>
            <a:ext cx="385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en-US" altLang="ko-KR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datalist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태그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045114"/>
      </p:ext>
    </p:extLst>
  </p:cSld>
  <p:clrMapOvr>
    <a:masterClrMapping/>
  </p:clrMapOvr>
  <p:transition spd="slow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864" y="2554300"/>
            <a:ext cx="3562350" cy="32766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367059" y="2554299"/>
            <a:ext cx="2648149" cy="20028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꺾인 연결선 3"/>
          <p:cNvCxnSpPr/>
          <p:nvPr/>
        </p:nvCxnSpPr>
        <p:spPr>
          <a:xfrm rot="5400000" flipH="1" flipV="1">
            <a:off x="5025725" y="2880993"/>
            <a:ext cx="202989" cy="848360"/>
          </a:xfrm>
          <a:prstGeom prst="bent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768258" y="3781241"/>
            <a:ext cx="42659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Img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폭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:200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높이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:200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가운데정렬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205908" y="4566338"/>
            <a:ext cx="3024237" cy="1264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-2230690" y="989439"/>
            <a:ext cx="743775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382" y="1030965"/>
            <a:ext cx="4679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form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실습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(9)</a:t>
            </a:r>
          </a:p>
        </p:txBody>
      </p:sp>
    </p:spTree>
    <p:extLst>
      <p:ext uri="{BB962C8B-B14F-4D97-AF65-F5344CB8AC3E}">
        <p14:creationId xmlns:p14="http://schemas.microsoft.com/office/powerpoint/2010/main" val="2872629593"/>
      </p:ext>
    </p:extLst>
  </p:cSld>
  <p:clrMapOvr>
    <a:masterClrMapping/>
  </p:clrMapOvr>
  <p:transition spd="slow">
    <p:push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316263" y="3158273"/>
            <a:ext cx="5791200" cy="5292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꺾인 연결선 16"/>
          <p:cNvCxnSpPr/>
          <p:nvPr/>
        </p:nvCxnSpPr>
        <p:spPr>
          <a:xfrm rot="16200000" flipH="1">
            <a:off x="5464316" y="3311179"/>
            <a:ext cx="367081" cy="1119798"/>
          </a:xfrm>
          <a:prstGeom prst="bent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-2230690" y="989439"/>
            <a:ext cx="743775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382" y="1030965"/>
            <a:ext cx="4679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form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실습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(9)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07756" y="3711431"/>
            <a:ext cx="36744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Table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폭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600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배경색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gray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텍스트 강조태그적용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1" b="75217"/>
          <a:stretch/>
        </p:blipFill>
        <p:spPr bwMode="auto">
          <a:xfrm>
            <a:off x="1767059" y="3086277"/>
            <a:ext cx="7143607" cy="60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3786"/>
      </p:ext>
    </p:extLst>
  </p:cSld>
  <p:clrMapOvr>
    <a:masterClrMapping/>
  </p:clrMapOvr>
  <p:transition spd="slow">
    <p:push dir="u"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" t="21989" r="1974" b="75039"/>
          <a:stretch/>
        </p:blipFill>
        <p:spPr bwMode="auto">
          <a:xfrm>
            <a:off x="1615223" y="3517397"/>
            <a:ext cx="9300328" cy="474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1615223" y="3517396"/>
            <a:ext cx="9300328" cy="4740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ㄹ</a:t>
            </a:r>
            <a:endParaRPr lang="ko-KR" altLang="en-US" dirty="0"/>
          </a:p>
        </p:txBody>
      </p:sp>
      <p:cxnSp>
        <p:nvCxnSpPr>
          <p:cNvPr id="17" name="꺾인 연결선 16"/>
          <p:cNvCxnSpPr/>
          <p:nvPr/>
        </p:nvCxnSpPr>
        <p:spPr>
          <a:xfrm rot="16200000" flipH="1">
            <a:off x="2851456" y="3630370"/>
            <a:ext cx="367081" cy="1119798"/>
          </a:xfrm>
          <a:prstGeom prst="bent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-2230690" y="989439"/>
            <a:ext cx="743775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382" y="1030965"/>
            <a:ext cx="4679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form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실습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(9)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64416" y="4101742"/>
            <a:ext cx="39240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ko-KR" altLang="en-US" sz="320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높이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50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배경색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32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whitesmoke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정렬</a:t>
            </a:r>
            <a:endParaRPr lang="en-US" altLang="ko-KR" sz="32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101101" y="3586480"/>
            <a:ext cx="4622100" cy="3571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>
            <a:stCxn id="11" idx="0"/>
          </p:cNvCxnSpPr>
          <p:nvPr/>
        </p:nvCxnSpPr>
        <p:spPr>
          <a:xfrm rot="5400000" flipH="1" flipV="1">
            <a:off x="6575749" y="2960532"/>
            <a:ext cx="462350" cy="789546"/>
          </a:xfrm>
          <a:prstGeom prst="bent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01697" y="2803767"/>
            <a:ext cx="1752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길이 </a:t>
            </a:r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40 </a:t>
            </a:r>
          </a:p>
        </p:txBody>
      </p:sp>
    </p:spTree>
    <p:extLst>
      <p:ext uri="{BB962C8B-B14F-4D97-AF65-F5344CB8AC3E}">
        <p14:creationId xmlns:p14="http://schemas.microsoft.com/office/powerpoint/2010/main" val="1995361123"/>
      </p:ext>
    </p:extLst>
  </p:cSld>
  <p:clrMapOvr>
    <a:masterClrMapping/>
  </p:clrMapOvr>
  <p:transition spd="slow">
    <p:push dir="u"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503712" y="307504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576053" y="306368"/>
            <a:ext cx="2688299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-2230690" y="989439"/>
            <a:ext cx="7437752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382" y="1030965"/>
            <a:ext cx="4679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/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form </a:t>
            </a:r>
            <a:r>
              <a:rPr lang="ko-KR" altLang="en-US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실습</a:t>
            </a:r>
            <a:r>
              <a:rPr lang="en-US" altLang="ko-KR" sz="36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(9)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708400" y="1862877"/>
            <a:ext cx="3499700" cy="48170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b="-1320"/>
          <a:stretch/>
        </p:blipFill>
        <p:spPr bwMode="auto">
          <a:xfrm>
            <a:off x="3822701" y="1902662"/>
            <a:ext cx="3311956" cy="477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862425"/>
      </p:ext>
    </p:extLst>
  </p:cSld>
  <p:clrMapOvr>
    <a:masterClrMapping/>
  </p:clrMapOvr>
  <p:transition spd="slow">
    <p:push dir="u"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2992" y="2285992"/>
            <a:ext cx="5004896" cy="2646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166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  <a:alpha val="80000"/>
                  </a:schemeClr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Q&amp;A</a:t>
            </a:r>
            <a:endParaRPr lang="ko-KR" altLang="en-US" sz="16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  <a:alpha val="80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pic>
        <p:nvPicPr>
          <p:cNvPr id="1029" name="Picture 5" descr="C:\Documents and Settings\user\바탕 화면\블로그자료\이미지\사람\57acd798afbb387ab04e6ee449508638_lsyholic72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99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12048328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900273" y="2261733"/>
            <a:ext cx="500489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alpha val="70000"/>
                  </a:schemeClr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Q&amp;A</a:t>
            </a:r>
            <a:endParaRPr lang="ko-KR" altLang="en-US" sz="166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alpha val="70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 flipH="1">
            <a:off x="9002248" y="4353047"/>
            <a:ext cx="95251" cy="696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 flipH="1">
            <a:off x="9140030" y="4301647"/>
            <a:ext cx="62501" cy="4571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 flipH="1">
            <a:off x="11306432" y="4391357"/>
            <a:ext cx="95251" cy="696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1211182" y="4394047"/>
            <a:ext cx="62503" cy="4571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 flipH="1">
            <a:off x="6762755" y="4573772"/>
            <a:ext cx="95251" cy="69674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890754" y="4565829"/>
            <a:ext cx="62503" cy="4571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528974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13304</TotalTime>
  <Words>4069</Words>
  <Application>Microsoft Office PowerPoint</Application>
  <PresentationFormat>와이드스크린</PresentationFormat>
  <Paragraphs>1173</Paragraphs>
  <Slides>100</Slides>
  <Notes>93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8" baseType="lpstr">
      <vt:lpstr>Arial</vt:lpstr>
      <vt:lpstr>배달의민족 주아</vt:lpstr>
      <vt:lpstr>조선일보명조</vt:lpstr>
      <vt:lpstr>맑은 고딕</vt:lpstr>
      <vt:lpstr>나눔고딕</vt:lpstr>
      <vt:lpstr>HY견고딕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simpson</dc:creator>
  <cp:lastModifiedBy>병관 박</cp:lastModifiedBy>
  <cp:revision>663</cp:revision>
  <dcterms:created xsi:type="dcterms:W3CDTF">2015-10-05T12:48:47Z</dcterms:created>
  <dcterms:modified xsi:type="dcterms:W3CDTF">2019-05-22T09:06:24Z</dcterms:modified>
</cp:coreProperties>
</file>